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58" r:id="rId5"/>
    <p:sldId id="259" r:id="rId6"/>
  </p:sldIdLst>
  <p:sldSz cx="6858000" cy="9144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A9D6"/>
    <a:srgbClr val="00A200"/>
    <a:srgbClr val="00ABA9"/>
    <a:srgbClr val="C73B8B"/>
    <a:srgbClr val="D3B5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>
      <p:cViewPr varScale="1">
        <p:scale>
          <a:sx n="87" d="100"/>
          <a:sy n="87" d="100"/>
        </p:scale>
        <p:origin x="2868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0597" tIns="45298" rIns="90597" bIns="4529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0597" tIns="45298" rIns="90597" bIns="45298" rtlCol="0"/>
          <a:lstStyle>
            <a:lvl1pPr algn="r">
              <a:defRPr sz="1200"/>
            </a:lvl1pPr>
          </a:lstStyle>
          <a:p>
            <a:fld id="{93AFA82F-6021-4894-8066-A0B078B63208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81200" y="739775"/>
            <a:ext cx="2773363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97" tIns="45298" rIns="90597" bIns="4529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0597" tIns="45298" rIns="90597" bIns="4529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0597" tIns="45298" rIns="90597" bIns="4529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0597" tIns="45298" rIns="90597" bIns="45298" rtlCol="0" anchor="b"/>
          <a:lstStyle>
            <a:lvl1pPr algn="r">
              <a:defRPr sz="1200"/>
            </a:lvl1pPr>
          </a:lstStyle>
          <a:p>
            <a:fld id="{F1738D3F-ADD6-4202-B49A-357F52759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1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738D3F-ADD6-4202-B49A-357F52759C1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033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738D3F-ADD6-4202-B49A-357F52759C1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033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62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668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697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07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901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377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627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654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648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418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461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36530-2A7B-4534-A4AB-F524D3A3EB3C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553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552028" y="523736"/>
            <a:ext cx="5829300" cy="1526740"/>
          </a:xfrm>
        </p:spPr>
        <p:txBody>
          <a:bodyPr anchor="ctr">
            <a:normAutofit/>
          </a:bodyPr>
          <a:lstStyle/>
          <a:p>
            <a:r>
              <a:rPr lang="en-GB" sz="3300" dirty="0">
                <a:solidFill>
                  <a:srgbClr val="00A200"/>
                </a:solidFill>
                <a:latin typeface="Nuffield Health Sans" pitchFamily="2" charset="0"/>
              </a:rPr>
              <a:t>Swimming Timetable </a:t>
            </a:r>
            <a:r>
              <a:rPr lang="en-GB" dirty="0">
                <a:solidFill>
                  <a:srgbClr val="00A200"/>
                </a:solidFill>
                <a:latin typeface="Nuffield Health Sans" pitchFamily="2" charset="0"/>
              </a:rPr>
              <a:t/>
            </a:r>
            <a:br>
              <a:rPr lang="en-GB" dirty="0">
                <a:solidFill>
                  <a:srgbClr val="00A200"/>
                </a:solidFill>
                <a:latin typeface="Nuffield Health Sans" pitchFamily="2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Wandsworth Southside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226792"/>
              </p:ext>
            </p:extLst>
          </p:nvPr>
        </p:nvGraphicFramePr>
        <p:xfrm>
          <a:off x="426925" y="2355137"/>
          <a:ext cx="2880319" cy="2914096"/>
        </p:xfrm>
        <a:graphic>
          <a:graphicData uri="http://schemas.openxmlformats.org/drawingml/2006/table">
            <a:tbl>
              <a:tblPr firstRow="1" firstCol="1" bandRow="1"/>
              <a:tblGrid>
                <a:gridCol w="1084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9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6771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Monday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3B8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6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FAST</a:t>
                      </a:r>
                      <a:r>
                        <a:rPr lang="en-GB" sz="800" b="1" baseline="0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LANE</a:t>
                      </a:r>
                      <a:endParaRPr lang="en-GB" sz="800" b="1" dirty="0">
                        <a:solidFill>
                          <a:srgbClr val="00A20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MEDIUM LANE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SLOW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6859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 SWIM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6.30-10.00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 fontAlgn="ctr"/>
                      <a:r>
                        <a:rPr lang="en-GB" sz="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6.30-10.00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 SWIM </a:t>
                      </a:r>
                    </a:p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6.30-12.00</a:t>
                      </a:r>
                    </a:p>
                    <a:p>
                      <a:pPr algn="ctr" fontAlgn="ctr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12.30-15.00</a:t>
                      </a:r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97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 smtClean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AQUA</a:t>
                      </a:r>
                      <a:r>
                        <a:rPr lang="en-GB" sz="900" b="1" i="0" u="none" strike="noStrike" baseline="0" dirty="0" smtClean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AEROBICS</a:t>
                      </a:r>
                      <a:endParaRPr lang="en-GB" sz="900" b="1" i="0" u="none" strike="noStrike" dirty="0" smtClean="0">
                        <a:solidFill>
                          <a:srgbClr val="00A2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GB" sz="900" b="1" i="0" u="none" strike="noStrike" dirty="0" smtClean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10.00-11.00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5928238"/>
                  </a:ext>
                </a:extLst>
              </a:tr>
              <a:tr h="30491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 SWIM 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11.00-14.30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 SWIM 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11.00-21.30</a:t>
                      </a:r>
                      <a:endParaRPr lang="en-GB" sz="800" b="1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SWIM </a:t>
                      </a:r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LESSONS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12.00-12.30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15.00-19.30</a:t>
                      </a:r>
                      <a:endParaRPr lang="en-GB" sz="800" b="1" i="0" u="none" strike="noStrike" dirty="0">
                        <a:solidFill>
                          <a:schemeClr val="accent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7634727"/>
                  </a:ext>
                </a:extLst>
              </a:tr>
              <a:tr h="4255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FAMILY SWIM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14.30-17.00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247839"/>
                  </a:ext>
                </a:extLst>
              </a:tr>
              <a:tr h="36725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SWIM LESSONS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17:00-18.30</a:t>
                      </a:r>
                      <a:endParaRPr lang="en-GB" sz="800" b="1" i="0" u="none" strike="noStrike" dirty="0">
                        <a:solidFill>
                          <a:schemeClr val="accent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5196702"/>
                  </a:ext>
                </a:extLst>
              </a:tr>
              <a:tr h="79818">
                <a:tc vMerge="1">
                  <a:txBody>
                    <a:bodyPr/>
                    <a:lstStyle/>
                    <a:p>
                      <a:pPr algn="ctr"/>
                      <a:endParaRPr lang="en-GB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 SWIM 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19.30-21.30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3533390"/>
                  </a:ext>
                </a:extLst>
              </a:tr>
              <a:tr h="68491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 </a:t>
                      </a:r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SWIM 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18.30-21.30</a:t>
                      </a:r>
                      <a:endParaRPr lang="en-GB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3738786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279471"/>
              </p:ext>
            </p:extLst>
          </p:nvPr>
        </p:nvGraphicFramePr>
        <p:xfrm>
          <a:off x="426924" y="5428264"/>
          <a:ext cx="2880319" cy="3405157"/>
        </p:xfrm>
        <a:graphic>
          <a:graphicData uri="http://schemas.openxmlformats.org/drawingml/2006/table">
            <a:tbl>
              <a:tblPr firstRow="1" firstCol="1" bandRow="1"/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6540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Tuesday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3B8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2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FAST</a:t>
                      </a:r>
                      <a:r>
                        <a:rPr lang="en-GB" sz="800" b="1" baseline="0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LANE</a:t>
                      </a:r>
                      <a:endParaRPr lang="en-GB" sz="800" b="1" dirty="0">
                        <a:solidFill>
                          <a:srgbClr val="00A20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MEDIUM LANE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SLOW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6064"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 SWIM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6.30-12.00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13.00-14.30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 fontAlgn="ctr"/>
                      <a:r>
                        <a:rPr lang="en-GB" sz="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6.30-12.00</a:t>
                      </a:r>
                    </a:p>
                    <a:p>
                      <a:pPr algn="ctr" fontAlgn="ctr"/>
                      <a:r>
                        <a:rPr lang="en-GB" sz="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13.00-21.30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 fontAlgn="ctr"/>
                      <a:r>
                        <a:rPr lang="en-GB" sz="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6.30-09.30</a:t>
                      </a:r>
                    </a:p>
                    <a:p>
                      <a:pPr algn="ctr" fontAlgn="ctr"/>
                      <a:r>
                        <a:rPr lang="en-GB" sz="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12.00 -13.00</a:t>
                      </a:r>
                    </a:p>
                    <a:p>
                      <a:pPr algn="ctr" fontAlgn="ctr"/>
                      <a:r>
                        <a:rPr lang="en-GB" sz="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13.30-16.00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657">
                <a:tc rowSpan="2"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FAMILY SWIM</a:t>
                      </a:r>
                    </a:p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14.30-17.00</a:t>
                      </a:r>
                    </a:p>
                    <a:p>
                      <a:pPr algn="ctr" fontAlgn="b"/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0776924"/>
                  </a:ext>
                </a:extLst>
              </a:tr>
              <a:tr h="376022">
                <a:tc vMerge="1"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SWIM </a:t>
                      </a:r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LESSONS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09.30-12.00</a:t>
                      </a:r>
                      <a:endParaRPr lang="en-GB" sz="800" b="1" i="0" u="none" strike="noStrike" dirty="0">
                        <a:solidFill>
                          <a:schemeClr val="accent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13.00-13.30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16.00-19.00</a:t>
                      </a:r>
                      <a:endParaRPr lang="en-GB" sz="800" b="0" i="0" u="none" strike="noStrike" dirty="0">
                        <a:solidFill>
                          <a:schemeClr val="accent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523"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 smtClean="0">
                        <a:solidFill>
                          <a:srgbClr val="00A2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AQUA</a:t>
                      </a:r>
                      <a:r>
                        <a:rPr lang="en-GB" sz="800" b="1" i="0" u="none" strike="noStrike" baseline="0" dirty="0" smtClean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AEROBICS</a:t>
                      </a:r>
                      <a:endParaRPr lang="en-GB" sz="800" b="1" i="0" u="none" strike="noStrike" dirty="0" smtClean="0">
                        <a:solidFill>
                          <a:srgbClr val="00A2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12.00-13.00</a:t>
                      </a:r>
                    </a:p>
                    <a:p>
                      <a:endParaRPr lang="en-GB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AQUA</a:t>
                      </a:r>
                      <a:r>
                        <a:rPr lang="en-GB" sz="800" b="1" i="0" u="none" strike="noStrike" baseline="0" dirty="0" smtClean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AEROBICS</a:t>
                      </a:r>
                      <a:endParaRPr lang="en-GB" sz="800" b="1" i="0" u="none" strike="noStrike" dirty="0" smtClean="0">
                        <a:solidFill>
                          <a:srgbClr val="00A2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12.00-13.00</a:t>
                      </a:r>
                    </a:p>
                    <a:p>
                      <a:pPr algn="ctr" fontAlgn="ctr"/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359624"/>
                  </a:ext>
                </a:extLst>
              </a:tr>
              <a:tr h="494957"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SWIM LESSONS</a:t>
                      </a:r>
                    </a:p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17.00-18.00</a:t>
                      </a:r>
                    </a:p>
                    <a:p>
                      <a:pPr algn="ctr" fontAlgn="b"/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4530772"/>
                  </a:ext>
                </a:extLst>
              </a:tr>
              <a:tr h="501358"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/>
                      <a:r>
                        <a:rPr lang="en-GB" sz="8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18.00-21.30</a:t>
                      </a:r>
                      <a:endParaRPr lang="en-GB" sz="800" b="1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800" b="1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/>
                      <a:r>
                        <a:rPr lang="en-GB" sz="8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19.00-21.30</a:t>
                      </a:r>
                      <a:endParaRPr lang="en-GB" sz="800" b="1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581844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822369"/>
              </p:ext>
            </p:extLst>
          </p:nvPr>
        </p:nvGraphicFramePr>
        <p:xfrm>
          <a:off x="3501008" y="2366017"/>
          <a:ext cx="2952328" cy="2342996"/>
        </p:xfrm>
        <a:graphic>
          <a:graphicData uri="http://schemas.openxmlformats.org/drawingml/2006/table">
            <a:tbl>
              <a:tblPr firstRow="1" firstCol="1" bandRow="1"/>
              <a:tblGrid>
                <a:gridCol w="11115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12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95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6502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Wednesday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3B8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4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FAST</a:t>
                      </a:r>
                      <a:r>
                        <a:rPr lang="en-GB" sz="800" b="1" baseline="0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LANE</a:t>
                      </a:r>
                      <a:endParaRPr lang="en-GB" sz="800" b="1" dirty="0">
                        <a:solidFill>
                          <a:srgbClr val="00A20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MEDIUM LANE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SLOW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9562"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 SWIM</a:t>
                      </a:r>
                    </a:p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6.30-14.30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 fontAlgn="ctr"/>
                      <a:r>
                        <a:rPr lang="en-GB" sz="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6.30-21.30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 fontAlgn="ctr"/>
                      <a:r>
                        <a:rPr lang="en-GB" sz="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6.30-09.30</a:t>
                      </a:r>
                    </a:p>
                    <a:p>
                      <a:pPr algn="ctr" fontAlgn="ctr"/>
                      <a:r>
                        <a:rPr lang="en-GB" sz="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12.00-15.30</a:t>
                      </a:r>
                      <a:endParaRPr lang="en-GB" sz="800" b="1" i="0" u="none" strike="noStrike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714">
                <a:tc rowSpan="2"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FAMILY SWIM</a:t>
                      </a:r>
                    </a:p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14.30-17.00</a:t>
                      </a:r>
                    </a:p>
                    <a:p>
                      <a:pPr algn="ctr" fontAlgn="b"/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3854">
                <a:tc vMerge="1"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SWIM </a:t>
                      </a:r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LESSONS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09.30-12.00</a:t>
                      </a:r>
                      <a:endParaRPr lang="en-GB" sz="800" b="1" i="0" u="none" strike="noStrike" dirty="0">
                        <a:solidFill>
                          <a:schemeClr val="accent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15.30-19.00</a:t>
                      </a:r>
                      <a:endParaRPr lang="en-GB" sz="800" b="0" i="0" u="none" strike="noStrike" dirty="0">
                        <a:solidFill>
                          <a:schemeClr val="accent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27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SWIM LESSONS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17.00-18.30</a:t>
                      </a:r>
                      <a:endParaRPr lang="en-GB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853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18.30-21.30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7399680"/>
                  </a:ext>
                </a:extLst>
              </a:tr>
              <a:tr h="4413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 SWIM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18.00-21.30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091237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535569"/>
              </p:ext>
            </p:extLst>
          </p:nvPr>
        </p:nvGraphicFramePr>
        <p:xfrm>
          <a:off x="3501008" y="5004048"/>
          <a:ext cx="2952328" cy="2088498"/>
        </p:xfrm>
        <a:graphic>
          <a:graphicData uri="http://schemas.openxmlformats.org/drawingml/2006/table">
            <a:tbl>
              <a:tblPr firstRow="1" firstCol="1" bandRow="1"/>
              <a:tblGrid>
                <a:gridCol w="959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56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71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2043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Thursday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3B8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33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FAST</a:t>
                      </a:r>
                      <a:r>
                        <a:rPr lang="en-GB" sz="800" b="1" baseline="0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LANE</a:t>
                      </a:r>
                      <a:endParaRPr lang="en-GB" sz="800" b="1" dirty="0">
                        <a:solidFill>
                          <a:srgbClr val="00A20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MEDIUM LANE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SLOW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7205"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 SWIM</a:t>
                      </a:r>
                    </a:p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6.30-14.30</a:t>
                      </a:r>
                    </a:p>
                    <a:p>
                      <a:pPr algn="ctr" fontAlgn="b"/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 fontAlgn="ctr"/>
                      <a:r>
                        <a:rPr lang="en-GB" sz="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6.30-21.30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 fontAlgn="ctr"/>
                      <a:r>
                        <a:rPr lang="en-GB" sz="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6.30-10.00</a:t>
                      </a:r>
                    </a:p>
                    <a:p>
                      <a:pPr algn="ctr" fontAlgn="ctr"/>
                      <a:r>
                        <a:rPr lang="en-GB" sz="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12.00-16.00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84166"/>
                  </a:ext>
                </a:extLst>
              </a:tr>
              <a:tr h="11842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FAMILY SWIM</a:t>
                      </a:r>
                    </a:p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14.30-17.00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chemeClr val="accent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6004178"/>
                  </a:ext>
                </a:extLst>
              </a:tr>
              <a:tr h="27180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SWIM </a:t>
                      </a:r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LESSONS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10.00-12.00</a:t>
                      </a:r>
                      <a:endParaRPr lang="en-GB" sz="800" b="1" i="0" u="none" strike="noStrike" dirty="0">
                        <a:solidFill>
                          <a:schemeClr val="accent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16.00-19.30</a:t>
                      </a:r>
                      <a:endParaRPr lang="en-GB" sz="800" b="0" i="0" u="none" strike="noStrike" dirty="0">
                        <a:solidFill>
                          <a:schemeClr val="accent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8604499"/>
                  </a:ext>
                </a:extLst>
              </a:tr>
              <a:tr h="3833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SWIM LESSONS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17.00-18.30</a:t>
                      </a:r>
                      <a:endParaRPr lang="en-GB" sz="800" b="1" i="0" u="none" strike="noStrike" dirty="0">
                        <a:solidFill>
                          <a:schemeClr val="accent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8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7205"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/>
                      <a:r>
                        <a:rPr lang="en-GB" sz="8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18.30-21.30</a:t>
                      </a:r>
                      <a:endParaRPr lang="en-GB" sz="800" b="1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800" b="1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/>
                      <a:r>
                        <a:rPr lang="en-GB" sz="8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19.30-21.30</a:t>
                      </a:r>
                      <a:endParaRPr lang="en-GB" sz="800" b="1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188456"/>
              </p:ext>
            </p:extLst>
          </p:nvPr>
        </p:nvGraphicFramePr>
        <p:xfrm>
          <a:off x="3501008" y="7202043"/>
          <a:ext cx="2952328" cy="1628307"/>
        </p:xfrm>
        <a:graphic>
          <a:graphicData uri="http://schemas.openxmlformats.org/drawingml/2006/table">
            <a:tbl>
              <a:tblPr firstRow="1" firstCol="1" bandRow="1"/>
              <a:tblGrid>
                <a:gridCol w="9361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76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85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7514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Friday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3B8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9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FAST LANE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MEDIUM LANE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SLOW LANE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4251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 SWIM</a:t>
                      </a:r>
                    </a:p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6.30-10.00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12.00-16.00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18.00-21.30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 fontAlgn="ctr"/>
                      <a:r>
                        <a:rPr lang="en-GB" sz="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6.30-21.30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 SWIM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6.30-09.45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11.45-15.30</a:t>
                      </a:r>
                    </a:p>
                    <a:p>
                      <a:pPr algn="ctr" fontAlgn="b"/>
                      <a:r>
                        <a:rPr lang="en-GB" sz="8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18.00-21.30</a:t>
                      </a:r>
                      <a:endParaRPr lang="en-GB" sz="8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8204676"/>
                  </a:ext>
                </a:extLst>
              </a:tr>
              <a:tr h="3457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FAMILY</a:t>
                      </a:r>
                      <a:r>
                        <a:rPr lang="en-GB" sz="800" b="1" i="0" u="none" strike="noStrike" baseline="0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 fontAlgn="b"/>
                      <a:r>
                        <a:rPr lang="en-GB" sz="800" b="1" i="0" u="none" strike="noStrike" baseline="0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10.00-12.00</a:t>
                      </a:r>
                      <a:endParaRPr lang="en-GB" sz="800" b="1" i="0" u="none" strike="noStrike" dirty="0">
                        <a:solidFill>
                          <a:schemeClr val="accent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SWIM </a:t>
                      </a:r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LESSONS</a:t>
                      </a:r>
                      <a:endParaRPr lang="en-GB" sz="800" b="1" i="0" u="none" strike="noStrike" dirty="0">
                        <a:solidFill>
                          <a:schemeClr val="accent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09.45-11.45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15.30-18.30</a:t>
                      </a:r>
                      <a:endParaRPr lang="en-GB" sz="800" b="1" i="0" u="none" strike="noStrike" dirty="0">
                        <a:solidFill>
                          <a:schemeClr val="accent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9546285"/>
                  </a:ext>
                </a:extLst>
              </a:tr>
              <a:tr h="3457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rgbClr val="69A9D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SWIM LESSONS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rgbClr val="69A9D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16.00-18.00</a:t>
                      </a:r>
                      <a:endParaRPr lang="en-GB" sz="800" b="1" i="0" u="none" strike="noStrike" dirty="0">
                        <a:solidFill>
                          <a:srgbClr val="69A9D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135475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299592" y="1779188"/>
            <a:ext cx="43341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r>
              <a:rPr lang="en-GB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April – 24</a:t>
            </a:r>
            <a:r>
              <a:rPr lang="en-GB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July 2022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200" y="136483"/>
            <a:ext cx="1524000" cy="68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2655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404664" y="523735"/>
            <a:ext cx="5976664" cy="2032041"/>
          </a:xfrm>
        </p:spPr>
        <p:txBody>
          <a:bodyPr anchor="ctr">
            <a:normAutofit/>
          </a:bodyPr>
          <a:lstStyle/>
          <a:p>
            <a:r>
              <a:rPr lang="en-GB" sz="3300" dirty="0">
                <a:solidFill>
                  <a:srgbClr val="00A200"/>
                </a:solidFill>
                <a:latin typeface="Nuffield Health Sans" pitchFamily="2" charset="0"/>
              </a:rPr>
              <a:t>Swimming Timetable </a:t>
            </a:r>
            <a:r>
              <a:rPr lang="en-GB" dirty="0">
                <a:solidFill>
                  <a:srgbClr val="00A200"/>
                </a:solidFill>
                <a:latin typeface="Nuffield Health Sans" pitchFamily="2" charset="0"/>
              </a:rPr>
              <a:t/>
            </a:r>
            <a:br>
              <a:rPr lang="en-GB" dirty="0">
                <a:solidFill>
                  <a:srgbClr val="00A200"/>
                </a:solidFill>
                <a:latin typeface="Nuffield Health Sans" pitchFamily="2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Wandsworth Southside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414067"/>
              </p:ext>
            </p:extLst>
          </p:nvPr>
        </p:nvGraphicFramePr>
        <p:xfrm>
          <a:off x="404664" y="2627783"/>
          <a:ext cx="2967283" cy="3460737"/>
        </p:xfrm>
        <a:graphic>
          <a:graphicData uri="http://schemas.openxmlformats.org/drawingml/2006/table">
            <a:tbl>
              <a:tblPr firstRow="1" firstCol="1" bandRow="1"/>
              <a:tblGrid>
                <a:gridCol w="93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1096">
                  <a:extLst>
                    <a:ext uri="{9D8B030D-6E8A-4147-A177-3AD203B41FA5}">
                      <a16:colId xmlns:a16="http://schemas.microsoft.com/office/drawing/2014/main" val="1408170950"/>
                    </a:ext>
                  </a:extLst>
                </a:gridCol>
                <a:gridCol w="9361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7292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Saturday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3B8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3B8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9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FAST</a:t>
                      </a:r>
                      <a:r>
                        <a:rPr lang="en-GB" sz="800" b="1" baseline="0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LANE</a:t>
                      </a:r>
                      <a:endParaRPr lang="en-GB" sz="800" b="1" dirty="0">
                        <a:solidFill>
                          <a:srgbClr val="00A20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MEDIUM LANE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SLOW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96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 SWIM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8.00-11.30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 SWIM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8.00-11.30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 SWIM</a:t>
                      </a:r>
                    </a:p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8.00-09.15</a:t>
                      </a:r>
                    </a:p>
                    <a:p>
                      <a:pPr algn="ctr" fontAlgn="b"/>
                      <a:endParaRPr lang="en-GB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996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SWIM LESSONS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09.15-10.45</a:t>
                      </a:r>
                      <a:endParaRPr lang="en-GB" sz="800" b="1" i="0" u="none" strike="noStrike" dirty="0">
                        <a:solidFill>
                          <a:schemeClr val="accent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7032928"/>
                  </a:ext>
                </a:extLst>
              </a:tr>
              <a:tr h="47788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FAMILY SWIM</a:t>
                      </a:r>
                    </a:p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11.30-13.00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chemeClr val="accent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SWIM LESSONS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11.00-16.30</a:t>
                      </a:r>
                      <a:endParaRPr lang="en-GB" sz="800" b="0" i="0" u="none" strike="noStrike" dirty="0">
                        <a:solidFill>
                          <a:schemeClr val="accent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347740"/>
                  </a:ext>
                </a:extLst>
              </a:tr>
              <a:tr h="415361">
                <a:tc gridSpan="2"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/>
                      <a:r>
                        <a:rPr lang="en-GB" sz="8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13.00-14.30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/>
                      <a:r>
                        <a:rPr lang="en-GB" sz="8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13.00-14.30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i="0" u="none" strike="noStrike" dirty="0">
                        <a:solidFill>
                          <a:schemeClr val="accent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9779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FAMILY SWIM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14.30-16.00</a:t>
                      </a:r>
                      <a:endParaRPr lang="en-GB" sz="800" b="0" i="0" u="none" strike="noStrike" dirty="0">
                        <a:solidFill>
                          <a:schemeClr val="accent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i="0" u="none" strike="noStrike" dirty="0">
                        <a:solidFill>
                          <a:schemeClr val="accent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5027394"/>
                  </a:ext>
                </a:extLst>
              </a:tr>
              <a:tr h="799557"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/>
                      <a:r>
                        <a:rPr lang="en-GB" sz="8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16.00-19.30</a:t>
                      </a:r>
                      <a:endParaRPr lang="en-GB" sz="800" b="1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/>
                      <a:r>
                        <a:rPr lang="en-GB" sz="8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16.00-19.30</a:t>
                      </a:r>
                      <a:endParaRPr lang="en-GB" sz="800" b="1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/>
                      <a:r>
                        <a:rPr lang="en-GB" sz="8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16.30-19.30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204046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231989"/>
              </p:ext>
            </p:extLst>
          </p:nvPr>
        </p:nvGraphicFramePr>
        <p:xfrm>
          <a:off x="3573016" y="2627785"/>
          <a:ext cx="2880319" cy="3488780"/>
        </p:xfrm>
        <a:graphic>
          <a:graphicData uri="http://schemas.openxmlformats.org/drawingml/2006/table">
            <a:tbl>
              <a:tblPr firstRow="1" firstCol="1" bandRow="1"/>
              <a:tblGrid>
                <a:gridCol w="93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2314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Sunday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3B8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3B8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7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FAST</a:t>
                      </a:r>
                      <a:r>
                        <a:rPr lang="en-GB" sz="800" b="1" baseline="0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LANE</a:t>
                      </a:r>
                      <a:endParaRPr lang="en-GB" sz="800" b="1" dirty="0">
                        <a:solidFill>
                          <a:srgbClr val="00A20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MEDIUM LANE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A2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SLOW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2747"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 SWIM</a:t>
                      </a:r>
                    </a:p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8.00-11.00</a:t>
                      </a:r>
                    </a:p>
                    <a:p>
                      <a:pPr algn="ctr" fontAlgn="b"/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 fontAlgn="ctr"/>
                      <a:r>
                        <a:rPr lang="en-GB" sz="8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8.00-11.00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 fontAlgn="ctr"/>
                      <a:r>
                        <a:rPr lang="en-GB" sz="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08.00-09:30</a:t>
                      </a:r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397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FAMILY SWIM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11.00-13.30</a:t>
                      </a:r>
                      <a:endParaRPr lang="en-GB" sz="800" b="1" i="0" u="none" strike="noStrike" dirty="0">
                        <a:solidFill>
                          <a:schemeClr val="accent6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SWIM LESSONS</a:t>
                      </a:r>
                    </a:p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chemeClr val="accent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09.30-17.00</a:t>
                      </a:r>
                      <a:endParaRPr lang="en-GB" sz="800" b="0" i="0" u="none" strike="noStrike" dirty="0">
                        <a:solidFill>
                          <a:schemeClr val="accent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30673"/>
                  </a:ext>
                </a:extLst>
              </a:tr>
              <a:tr h="1452975"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/>
                      <a:r>
                        <a:rPr lang="en-GB" sz="8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13.30-19.30 </a:t>
                      </a:r>
                      <a:endParaRPr lang="en-GB" sz="800" b="1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 SWIM </a:t>
                      </a:r>
                    </a:p>
                    <a:p>
                      <a:pPr algn="ctr" fontAlgn="ctr"/>
                      <a:r>
                        <a:rPr lang="en-GB" sz="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13.30-19.30</a:t>
                      </a:r>
                      <a:endParaRPr lang="en-GB" sz="800" b="1" i="0" u="none" strike="noStrike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SWIM</a:t>
                      </a:r>
                    </a:p>
                    <a:p>
                      <a:pPr algn="ctr"/>
                      <a:r>
                        <a:rPr lang="en-GB" sz="800" b="1" baseline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17.00-19.30</a:t>
                      </a:r>
                      <a:endParaRPr lang="en-GB" sz="800" b="1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9943455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299592" y="2051720"/>
            <a:ext cx="43341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r>
              <a:rPr lang="en-GB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April – 24</a:t>
            </a:r>
            <a:r>
              <a:rPr lang="en-GB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July 2022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200" y="136483"/>
            <a:ext cx="1524000" cy="68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1673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37324CDC88834998C421C246B9A659" ma:contentTypeVersion="" ma:contentTypeDescription="Create a new document." ma:contentTypeScope="" ma:versionID="30bed9166ceae8b5877e14ca3559c3e2">
  <xsd:schema xmlns:xsd="http://www.w3.org/2001/XMLSchema" xmlns:xs="http://www.w3.org/2001/XMLSchema" xmlns:p="http://schemas.microsoft.com/office/2006/metadata/properties" xmlns:ns2="651f86f3-3400-4016-bebc-279b677cb6e7" targetNamespace="http://schemas.microsoft.com/office/2006/metadata/properties" ma:root="true" ma:fieldsID="ce3b8b1ef84f877a4105851b6a5877e3" ns2:_="">
    <xsd:import namespace="651f86f3-3400-4016-bebc-279b677cb6e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1f86f3-3400-4016-bebc-279b677cb6e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st Shared By Time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8EFA4B8-767C-4BB9-8127-8B750AF696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E5E0DF-BCAD-4820-92E5-231E6B5A7C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51f86f3-3400-4016-bebc-279b677cb6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BC67088-B6EB-4366-BBC0-1B12207DF97D}">
  <ds:schemaRefs>
    <ds:schemaRef ds:uri="http://purl.org/dc/dcmitype/"/>
    <ds:schemaRef ds:uri="http://schemas.microsoft.com/office/infopath/2007/PartnerControls"/>
    <ds:schemaRef ds:uri="651f86f3-3400-4016-bebc-279b677cb6e7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8592</TotalTime>
  <Words>275</Words>
  <Application>Microsoft Office PowerPoint</Application>
  <PresentationFormat>On-screen Show (4:3)</PresentationFormat>
  <Paragraphs>190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Nuffield Health Sans</vt:lpstr>
      <vt:lpstr>Times New Roman</vt:lpstr>
      <vt:lpstr>Office Theme</vt:lpstr>
      <vt:lpstr>Swimming Timetable  Wandsworth Southside</vt:lpstr>
      <vt:lpstr>Swimming Timetable  Wandsworth Southside</vt:lpstr>
    </vt:vector>
  </TitlesOfParts>
  <Company>Nuffield Health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Swimming Lesson Timetable  Oxfordshire</dc:title>
  <dc:creator>Woodman, Francesca</dc:creator>
  <cp:lastModifiedBy>Du Plessis, Katarina</cp:lastModifiedBy>
  <cp:revision>125</cp:revision>
  <cp:lastPrinted>2021-10-11T13:42:20Z</cp:lastPrinted>
  <dcterms:created xsi:type="dcterms:W3CDTF">2016-09-20T07:49:19Z</dcterms:created>
  <dcterms:modified xsi:type="dcterms:W3CDTF">2022-04-25T13:39:04Z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0x0101000D37324CDC88834998C421C246B9A659</vt:lpwstr>
  </property>
</Properties>
</file>