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9"/>
  </p:notesMasterIdLst>
  <p:handoutMasterIdLst>
    <p:handoutMasterId r:id="rId40"/>
  </p:handoutMasterIdLst>
  <p:sldIdLst>
    <p:sldId id="264" r:id="rId6"/>
    <p:sldId id="317" r:id="rId7"/>
    <p:sldId id="282" r:id="rId8"/>
    <p:sldId id="283" r:id="rId9"/>
    <p:sldId id="292" r:id="rId10"/>
    <p:sldId id="293" r:id="rId11"/>
    <p:sldId id="284" r:id="rId12"/>
    <p:sldId id="285" r:id="rId13"/>
    <p:sldId id="313" r:id="rId14"/>
    <p:sldId id="294" r:id="rId15"/>
    <p:sldId id="295" r:id="rId16"/>
    <p:sldId id="296" r:id="rId17"/>
    <p:sldId id="297" r:id="rId18"/>
    <p:sldId id="314" r:id="rId19"/>
    <p:sldId id="298" r:id="rId20"/>
    <p:sldId id="299" r:id="rId21"/>
    <p:sldId id="300" r:id="rId22"/>
    <p:sldId id="301" r:id="rId23"/>
    <p:sldId id="302" r:id="rId24"/>
    <p:sldId id="315" r:id="rId25"/>
    <p:sldId id="303" r:id="rId26"/>
    <p:sldId id="304" r:id="rId27"/>
    <p:sldId id="305" r:id="rId28"/>
    <p:sldId id="306" r:id="rId29"/>
    <p:sldId id="307" r:id="rId30"/>
    <p:sldId id="316" r:id="rId31"/>
    <p:sldId id="309" r:id="rId32"/>
    <p:sldId id="311" r:id="rId33"/>
    <p:sldId id="312" r:id="rId34"/>
    <p:sldId id="318" r:id="rId35"/>
    <p:sldId id="319" r:id="rId36"/>
    <p:sldId id="320" r:id="rId37"/>
    <p:sldId id="278" r:id="rId38"/>
  </p:sldIdLst>
  <p:sldSz cx="9144000" cy="6858000" type="screen4x3"/>
  <p:notesSz cx="10021888" cy="6888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2880" userDrawn="1">
          <p15:clr>
            <a:srgbClr val="A4A3A4"/>
          </p15:clr>
        </p15:guide>
        <p15:guide id="3" orient="horz" pos="1103" userDrawn="1">
          <p15:clr>
            <a:srgbClr val="A4A3A4"/>
          </p15:clr>
        </p15:guide>
        <p15:guide id="4" orient="horz" pos="3929" userDrawn="1">
          <p15:clr>
            <a:srgbClr val="A4A3A4"/>
          </p15:clr>
        </p15:guide>
        <p15:guide id="5" pos="346" userDrawn="1">
          <p15:clr>
            <a:srgbClr val="A4A3A4"/>
          </p15:clr>
        </p15:guide>
        <p15:guide id="6" pos="5408" userDrawn="1">
          <p15:clr>
            <a:srgbClr val="A4A3A4"/>
          </p15:clr>
        </p15:guide>
        <p15:guide id="7" pos="2813" userDrawn="1">
          <p15:clr>
            <a:srgbClr val="A4A3A4"/>
          </p15:clr>
        </p15:guide>
        <p15:guide id="10" orient="horz" pos="4159" userDrawn="1">
          <p15:clr>
            <a:srgbClr val="A4A3A4"/>
          </p15:clr>
        </p15:guide>
        <p15:guide id="11" orient="horz" pos="491"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3E9E2"/>
    <a:srgbClr val="808680"/>
    <a:srgbClr val="F8F4F0"/>
    <a:srgbClr val="000000"/>
    <a:srgbClr val="404940"/>
    <a:srgbClr val="E7D6CA"/>
    <a:srgbClr val="A6E2E1"/>
    <a:srgbClr val="000C00"/>
    <a:srgbClr val="DEC8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82387" autoAdjust="0"/>
  </p:normalViewPr>
  <p:slideViewPr>
    <p:cSldViewPr snapToGrid="0" showGuides="1">
      <p:cViewPr>
        <p:scale>
          <a:sx n="70" d="100"/>
          <a:sy n="70" d="100"/>
        </p:scale>
        <p:origin x="-1110" y="-72"/>
      </p:cViewPr>
      <p:guideLst>
        <p:guide orient="horz" pos="1103"/>
        <p:guide orient="horz" pos="3929"/>
        <p:guide orient="horz" pos="4159"/>
        <p:guide orient="horz" pos="491"/>
        <p:guide pos="2880"/>
        <p:guide pos="346"/>
        <p:guide pos="5408"/>
        <p:guide pos="2813"/>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106" d="100"/>
          <a:sy n="106" d="100"/>
        </p:scale>
        <p:origin x="39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42819" cy="345604"/>
          </a:xfrm>
          <a:prstGeom prst="rect">
            <a:avLst/>
          </a:prstGeom>
        </p:spPr>
        <p:txBody>
          <a:bodyPr vert="horz" lIns="96625" tIns="48312" rIns="96625" bIns="48312" rtlCol="0"/>
          <a:lstStyle>
            <a:lvl1pPr algn="l">
              <a:defRPr sz="1300"/>
            </a:lvl1pPr>
          </a:lstStyle>
          <a:p>
            <a:endParaRPr lang="en-GB"/>
          </a:p>
        </p:txBody>
      </p:sp>
      <p:sp>
        <p:nvSpPr>
          <p:cNvPr id="3" name="Date Placeholder 2"/>
          <p:cNvSpPr>
            <a:spLocks noGrp="1"/>
          </p:cNvSpPr>
          <p:nvPr>
            <p:ph type="dt" sz="quarter" idx="1"/>
          </p:nvPr>
        </p:nvSpPr>
        <p:spPr>
          <a:xfrm>
            <a:off x="5676751" y="1"/>
            <a:ext cx="4342819" cy="345604"/>
          </a:xfrm>
          <a:prstGeom prst="rect">
            <a:avLst/>
          </a:prstGeom>
        </p:spPr>
        <p:txBody>
          <a:bodyPr vert="horz" lIns="96625" tIns="48312" rIns="96625" bIns="48312" rtlCol="0"/>
          <a:lstStyle>
            <a:lvl1pPr algn="r">
              <a:defRPr sz="1300"/>
            </a:lvl1pPr>
          </a:lstStyle>
          <a:p>
            <a:fld id="{34DA6E52-B968-4CDD-B550-AA923507F3E4}" type="datetimeFigureOut">
              <a:rPr lang="en-GB" smtClean="0"/>
              <a:t>06/07/2017</a:t>
            </a:fld>
            <a:endParaRPr lang="en-GB"/>
          </a:p>
        </p:txBody>
      </p:sp>
      <p:sp>
        <p:nvSpPr>
          <p:cNvPr id="4" name="Footer Placeholder 3"/>
          <p:cNvSpPr>
            <a:spLocks noGrp="1"/>
          </p:cNvSpPr>
          <p:nvPr>
            <p:ph type="ftr" sz="quarter" idx="2"/>
          </p:nvPr>
        </p:nvSpPr>
        <p:spPr>
          <a:xfrm>
            <a:off x="1" y="6542560"/>
            <a:ext cx="4342819" cy="345604"/>
          </a:xfrm>
          <a:prstGeom prst="rect">
            <a:avLst/>
          </a:prstGeom>
        </p:spPr>
        <p:txBody>
          <a:bodyPr vert="horz" lIns="96625" tIns="48312" rIns="96625" bIns="48312" rtlCol="0" anchor="b"/>
          <a:lstStyle>
            <a:lvl1pPr algn="l">
              <a:defRPr sz="1300"/>
            </a:lvl1pPr>
          </a:lstStyle>
          <a:p>
            <a:endParaRPr lang="en-GB"/>
          </a:p>
        </p:txBody>
      </p:sp>
      <p:sp>
        <p:nvSpPr>
          <p:cNvPr id="5" name="Slide Number Placeholder 4"/>
          <p:cNvSpPr>
            <a:spLocks noGrp="1"/>
          </p:cNvSpPr>
          <p:nvPr>
            <p:ph type="sldNum" sz="quarter" idx="3"/>
          </p:nvPr>
        </p:nvSpPr>
        <p:spPr>
          <a:xfrm>
            <a:off x="5676751" y="6542560"/>
            <a:ext cx="4342819" cy="345604"/>
          </a:xfrm>
          <a:prstGeom prst="rect">
            <a:avLst/>
          </a:prstGeom>
        </p:spPr>
        <p:txBody>
          <a:bodyPr vert="horz" lIns="96625" tIns="48312" rIns="96625" bIns="48312" rtlCol="0" anchor="b"/>
          <a:lstStyle>
            <a:lvl1pPr algn="r">
              <a:defRPr sz="1300"/>
            </a:lvl1pPr>
          </a:lstStyle>
          <a:p>
            <a:fld id="{23AA6B71-AE78-43B3-858C-02A81081295F}" type="slidenum">
              <a:rPr lang="en-GB" smtClean="0"/>
              <a:t>‹#›</a:t>
            </a:fld>
            <a:endParaRPr lang="en-GB"/>
          </a:p>
        </p:txBody>
      </p:sp>
    </p:spTree>
    <p:extLst>
      <p:ext uri="{BB962C8B-B14F-4D97-AF65-F5344CB8AC3E}">
        <p14:creationId xmlns:p14="http://schemas.microsoft.com/office/powerpoint/2010/main" val="4109825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42819" cy="345604"/>
          </a:xfrm>
          <a:prstGeom prst="rect">
            <a:avLst/>
          </a:prstGeom>
        </p:spPr>
        <p:txBody>
          <a:bodyPr vert="horz" lIns="96625" tIns="48312" rIns="96625" bIns="48312" rtlCol="0"/>
          <a:lstStyle>
            <a:lvl1pPr algn="l">
              <a:defRPr sz="1300"/>
            </a:lvl1pPr>
          </a:lstStyle>
          <a:p>
            <a:endParaRPr lang="en-GB"/>
          </a:p>
        </p:txBody>
      </p:sp>
      <p:sp>
        <p:nvSpPr>
          <p:cNvPr id="3" name="Date Placeholder 2"/>
          <p:cNvSpPr>
            <a:spLocks noGrp="1"/>
          </p:cNvSpPr>
          <p:nvPr>
            <p:ph type="dt" idx="1"/>
          </p:nvPr>
        </p:nvSpPr>
        <p:spPr>
          <a:xfrm>
            <a:off x="5676751" y="1"/>
            <a:ext cx="4342819" cy="345604"/>
          </a:xfrm>
          <a:prstGeom prst="rect">
            <a:avLst/>
          </a:prstGeom>
        </p:spPr>
        <p:txBody>
          <a:bodyPr vert="horz" lIns="96625" tIns="48312" rIns="96625" bIns="48312" rtlCol="0"/>
          <a:lstStyle>
            <a:lvl1pPr algn="r">
              <a:defRPr sz="1300"/>
            </a:lvl1pPr>
          </a:lstStyle>
          <a:p>
            <a:fld id="{98E25218-C577-48C9-8DFB-05F4E999E4A9}" type="datetimeFigureOut">
              <a:rPr lang="en-GB" smtClean="0"/>
              <a:t>06/07/2017</a:t>
            </a:fld>
            <a:endParaRPr lang="en-GB"/>
          </a:p>
        </p:txBody>
      </p:sp>
      <p:sp>
        <p:nvSpPr>
          <p:cNvPr id="4" name="Slide Image Placeholder 3"/>
          <p:cNvSpPr>
            <a:spLocks noGrp="1" noRot="1" noChangeAspect="1"/>
          </p:cNvSpPr>
          <p:nvPr>
            <p:ph type="sldImg" idx="2"/>
          </p:nvPr>
        </p:nvSpPr>
        <p:spPr>
          <a:xfrm>
            <a:off x="3460750" y="860425"/>
            <a:ext cx="3100388" cy="2325688"/>
          </a:xfrm>
          <a:prstGeom prst="rect">
            <a:avLst/>
          </a:prstGeom>
          <a:noFill/>
          <a:ln w="12700">
            <a:solidFill>
              <a:prstClr val="black"/>
            </a:solidFill>
          </a:ln>
        </p:spPr>
        <p:txBody>
          <a:bodyPr vert="horz" lIns="96625" tIns="48312" rIns="96625" bIns="48312" rtlCol="0" anchor="ctr"/>
          <a:lstStyle/>
          <a:p>
            <a:endParaRPr lang="en-GB"/>
          </a:p>
        </p:txBody>
      </p:sp>
      <p:sp>
        <p:nvSpPr>
          <p:cNvPr id="5" name="Notes Placeholder 4"/>
          <p:cNvSpPr>
            <a:spLocks noGrp="1"/>
          </p:cNvSpPr>
          <p:nvPr>
            <p:ph type="body" sz="quarter" idx="3"/>
          </p:nvPr>
        </p:nvSpPr>
        <p:spPr>
          <a:xfrm>
            <a:off x="1002190" y="3314929"/>
            <a:ext cx="8017510" cy="2712214"/>
          </a:xfrm>
          <a:prstGeom prst="rect">
            <a:avLst/>
          </a:prstGeom>
        </p:spPr>
        <p:txBody>
          <a:bodyPr vert="horz" lIns="96625" tIns="48312" rIns="96625" bIns="4831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6542560"/>
            <a:ext cx="4342819" cy="345604"/>
          </a:xfrm>
          <a:prstGeom prst="rect">
            <a:avLst/>
          </a:prstGeom>
        </p:spPr>
        <p:txBody>
          <a:bodyPr vert="horz" lIns="96625" tIns="48312" rIns="96625" bIns="48312" rtlCol="0" anchor="b"/>
          <a:lstStyle>
            <a:lvl1pPr algn="l">
              <a:defRPr sz="1300"/>
            </a:lvl1pPr>
          </a:lstStyle>
          <a:p>
            <a:endParaRPr lang="en-GB"/>
          </a:p>
        </p:txBody>
      </p:sp>
      <p:sp>
        <p:nvSpPr>
          <p:cNvPr id="7" name="Slide Number Placeholder 6"/>
          <p:cNvSpPr>
            <a:spLocks noGrp="1"/>
          </p:cNvSpPr>
          <p:nvPr>
            <p:ph type="sldNum" sz="quarter" idx="5"/>
          </p:nvPr>
        </p:nvSpPr>
        <p:spPr>
          <a:xfrm>
            <a:off x="5676751" y="6542560"/>
            <a:ext cx="4342819" cy="345604"/>
          </a:xfrm>
          <a:prstGeom prst="rect">
            <a:avLst/>
          </a:prstGeom>
        </p:spPr>
        <p:txBody>
          <a:bodyPr vert="horz" lIns="96625" tIns="48312" rIns="96625" bIns="48312" rtlCol="0" anchor="b"/>
          <a:lstStyle>
            <a:lvl1pPr algn="r">
              <a:defRPr sz="1300"/>
            </a:lvl1pPr>
          </a:lstStyle>
          <a:p>
            <a:fld id="{865B9A57-CB89-41A0-90D0-4EE2B7614BB6}" type="slidenum">
              <a:rPr lang="en-GB" smtClean="0"/>
              <a:t>‹#›</a:t>
            </a:fld>
            <a:endParaRPr lang="en-GB"/>
          </a:p>
        </p:txBody>
      </p:sp>
    </p:spTree>
    <p:extLst>
      <p:ext uri="{BB962C8B-B14F-4D97-AF65-F5344CB8AC3E}">
        <p14:creationId xmlns:p14="http://schemas.microsoft.com/office/powerpoint/2010/main" val="4089564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5B9A57-CB89-41A0-90D0-4EE2B7614BB6}" type="slidenum">
              <a:rPr lang="en-GB" smtClean="0"/>
              <a:t>1</a:t>
            </a:fld>
            <a:endParaRPr lang="en-GB"/>
          </a:p>
        </p:txBody>
      </p:sp>
    </p:spTree>
    <p:extLst>
      <p:ext uri="{BB962C8B-B14F-4D97-AF65-F5344CB8AC3E}">
        <p14:creationId xmlns:p14="http://schemas.microsoft.com/office/powerpoint/2010/main" val="1491409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5B9A57-CB89-41A0-90D0-4EE2B7614BB6}" type="slidenum">
              <a:rPr lang="en-GB" smtClean="0"/>
              <a:t>3</a:t>
            </a:fld>
            <a:endParaRPr lang="en-GB"/>
          </a:p>
        </p:txBody>
      </p:sp>
    </p:spTree>
    <p:extLst>
      <p:ext uri="{BB962C8B-B14F-4D97-AF65-F5344CB8AC3E}">
        <p14:creationId xmlns:p14="http://schemas.microsoft.com/office/powerpoint/2010/main" val="2381158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5B9A57-CB89-41A0-90D0-4EE2B7614BB6}" type="slidenum">
              <a:rPr lang="en-GB" smtClean="0"/>
              <a:t>4</a:t>
            </a:fld>
            <a:endParaRPr lang="en-GB"/>
          </a:p>
        </p:txBody>
      </p:sp>
    </p:spTree>
    <p:extLst>
      <p:ext uri="{BB962C8B-B14F-4D97-AF65-F5344CB8AC3E}">
        <p14:creationId xmlns:p14="http://schemas.microsoft.com/office/powerpoint/2010/main" val="2381158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solidFill>
                <a:srgbClr val="FF0000"/>
              </a:solidFill>
            </a:endParaRPr>
          </a:p>
        </p:txBody>
      </p:sp>
      <p:sp>
        <p:nvSpPr>
          <p:cNvPr id="4" name="Slide Number Placeholder 3"/>
          <p:cNvSpPr>
            <a:spLocks noGrp="1"/>
          </p:cNvSpPr>
          <p:nvPr>
            <p:ph type="sldNum" sz="quarter" idx="10"/>
          </p:nvPr>
        </p:nvSpPr>
        <p:spPr/>
        <p:txBody>
          <a:bodyPr/>
          <a:lstStyle/>
          <a:p>
            <a:fld id="{865B9A57-CB89-41A0-90D0-4EE2B7614BB6}" type="slidenum">
              <a:rPr lang="en-GB" smtClean="0"/>
              <a:t>10</a:t>
            </a:fld>
            <a:endParaRPr lang="en-GB"/>
          </a:p>
        </p:txBody>
      </p:sp>
    </p:spTree>
    <p:extLst>
      <p:ext uri="{BB962C8B-B14F-4D97-AF65-F5344CB8AC3E}">
        <p14:creationId xmlns:p14="http://schemas.microsoft.com/office/powerpoint/2010/main" val="1764920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865B9A57-CB89-41A0-90D0-4EE2B7614BB6}" type="slidenum">
              <a:rPr lang="en-GB" smtClean="0"/>
              <a:t>15</a:t>
            </a:fld>
            <a:endParaRPr lang="en-GB"/>
          </a:p>
        </p:txBody>
      </p:sp>
    </p:spTree>
    <p:extLst>
      <p:ext uri="{BB962C8B-B14F-4D97-AF65-F5344CB8AC3E}">
        <p14:creationId xmlns:p14="http://schemas.microsoft.com/office/powerpoint/2010/main" val="2134223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u="none" dirty="0"/>
          </a:p>
        </p:txBody>
      </p:sp>
      <p:sp>
        <p:nvSpPr>
          <p:cNvPr id="4" name="Slide Number Placeholder 3"/>
          <p:cNvSpPr>
            <a:spLocks noGrp="1"/>
          </p:cNvSpPr>
          <p:nvPr>
            <p:ph type="sldNum" sz="quarter" idx="10"/>
          </p:nvPr>
        </p:nvSpPr>
        <p:spPr/>
        <p:txBody>
          <a:bodyPr/>
          <a:lstStyle/>
          <a:p>
            <a:fld id="{865B9A57-CB89-41A0-90D0-4EE2B7614BB6}" type="slidenum">
              <a:rPr lang="en-GB" smtClean="0"/>
              <a:t>21</a:t>
            </a:fld>
            <a:endParaRPr lang="en-GB"/>
          </a:p>
        </p:txBody>
      </p:sp>
    </p:spTree>
    <p:extLst>
      <p:ext uri="{BB962C8B-B14F-4D97-AF65-F5344CB8AC3E}">
        <p14:creationId xmlns:p14="http://schemas.microsoft.com/office/powerpoint/2010/main" val="1036978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65B9A57-CB89-41A0-90D0-4EE2B7614BB6}" type="slidenum">
              <a:rPr lang="en-GB" smtClean="0"/>
              <a:t>27</a:t>
            </a:fld>
            <a:endParaRPr lang="en-GB"/>
          </a:p>
        </p:txBody>
      </p:sp>
    </p:spTree>
    <p:extLst>
      <p:ext uri="{BB962C8B-B14F-4D97-AF65-F5344CB8AC3E}">
        <p14:creationId xmlns:p14="http://schemas.microsoft.com/office/powerpoint/2010/main" val="1054617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65B9A57-CB89-41A0-90D0-4EE2B7614BB6}" type="slidenum">
              <a:rPr lang="en-GB" smtClean="0"/>
              <a:t>33</a:t>
            </a:fld>
            <a:endParaRPr lang="en-GB"/>
          </a:p>
        </p:txBody>
      </p:sp>
    </p:spTree>
    <p:extLst>
      <p:ext uri="{BB962C8B-B14F-4D97-AF65-F5344CB8AC3E}">
        <p14:creationId xmlns:p14="http://schemas.microsoft.com/office/powerpoint/2010/main" val="1652306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Line Titl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2928831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2570211" cy="450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6FAB76-ABC4-4A55-AABB-6EB2CD410941}"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
        <p:nvSpPr>
          <p:cNvPr id="9" name="Content Placeholder 2"/>
          <p:cNvSpPr>
            <a:spLocks noGrp="1"/>
          </p:cNvSpPr>
          <p:nvPr>
            <p:ph idx="13"/>
          </p:nvPr>
        </p:nvSpPr>
        <p:spPr>
          <a:xfrm>
            <a:off x="3286894" y="1756800"/>
            <a:ext cx="2570211" cy="4500000"/>
          </a:xfrm>
        </p:spPr>
        <p:txBody>
          <a:bodyPr>
            <a:normAutofit/>
          </a:bodyPr>
          <a:lstStyle>
            <a:lvl1pPr>
              <a:lnSpc>
                <a:spcPts val="1500"/>
              </a:lnSpc>
              <a:defRPr sz="1100" spc="0"/>
            </a:lvl1pPr>
            <a:lvl2pPr>
              <a:lnSpc>
                <a:spcPts val="1500"/>
              </a:lnSpc>
              <a:spcBef>
                <a:spcPts val="700"/>
              </a:spcBef>
              <a:defRPr sz="1100" spc="0"/>
            </a:lvl2pPr>
            <a:lvl3pPr marL="481013" indent="-230188">
              <a:lnSpc>
                <a:spcPts val="1500"/>
              </a:lnSpc>
              <a:defRPr sz="1100" spc="0"/>
            </a:lvl3pPr>
            <a:lvl4pPr marL="568325" indent="-153988">
              <a:lnSpc>
                <a:spcPts val="1500"/>
              </a:lnSpc>
              <a:defRPr sz="1100" spc="0"/>
            </a:lvl4pPr>
            <a:lvl5pPr marL="635000" indent="-106363">
              <a:lnSpc>
                <a:spcPts val="1500"/>
              </a:lnSpc>
              <a:defRPr sz="1100" spc="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idx="14"/>
          </p:nvPr>
        </p:nvSpPr>
        <p:spPr>
          <a:xfrm>
            <a:off x="6051014" y="1756800"/>
            <a:ext cx="2570211" cy="4500000"/>
          </a:xfrm>
        </p:spPr>
        <p:txBody>
          <a:bodyPr>
            <a:normAutofit/>
          </a:bodyPr>
          <a:lstStyle>
            <a:lvl1pPr>
              <a:lnSpc>
                <a:spcPts val="1500"/>
              </a:lnSpc>
              <a:defRPr sz="1100" spc="0"/>
            </a:lvl1pPr>
            <a:lvl2pPr>
              <a:lnSpc>
                <a:spcPts val="1500"/>
              </a:lnSpc>
              <a:spcBef>
                <a:spcPts val="700"/>
              </a:spcBef>
              <a:defRPr sz="1100" spc="0"/>
            </a:lvl2pPr>
            <a:lvl3pPr marL="481013" indent="-230188">
              <a:lnSpc>
                <a:spcPts val="1500"/>
              </a:lnSpc>
              <a:defRPr sz="1100" spc="0"/>
            </a:lvl3pPr>
            <a:lvl4pPr marL="568325" indent="-153988">
              <a:lnSpc>
                <a:spcPts val="1500"/>
              </a:lnSpc>
              <a:defRPr sz="1100" spc="0"/>
            </a:lvl4pPr>
            <a:lvl5pPr marL="635000" indent="-106363">
              <a:lnSpc>
                <a:spcPts val="1500"/>
              </a:lnSpc>
              <a:defRPr sz="1100" spc="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767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Lar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6120000" cy="4500000"/>
          </a:xfrm>
        </p:spPr>
        <p:txBody>
          <a:bodyPr>
            <a:normAutofit/>
          </a:bodyPr>
          <a:lstStyle>
            <a:lvl1pPr>
              <a:lnSpc>
                <a:spcPts val="2700"/>
              </a:lnSpc>
              <a:defRPr sz="2100" spc="0" baseline="0"/>
            </a:lvl1pPr>
            <a:lvl2pPr>
              <a:lnSpc>
                <a:spcPts val="2700"/>
              </a:lnSpc>
              <a:spcBef>
                <a:spcPts val="0"/>
              </a:spcBef>
              <a:defRPr sz="2100" spc="0" baseline="0"/>
            </a:lvl2pPr>
            <a:lvl3pPr marL="722313" indent="-395288">
              <a:lnSpc>
                <a:spcPts val="2700"/>
              </a:lnSpc>
              <a:defRPr sz="2100" spc="0" baseline="0"/>
            </a:lvl3pPr>
            <a:lvl4pPr marL="904875" indent="-279400">
              <a:lnSpc>
                <a:spcPts val="2700"/>
              </a:lnSpc>
              <a:defRPr sz="2100" spc="0" baseline="0"/>
            </a:lvl4pPr>
            <a:lvl5pPr marL="1020763" indent="-203200">
              <a:lnSpc>
                <a:spcPts val="2700"/>
              </a:lnSpc>
              <a:defRPr sz="2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55AE35-E109-44C5-8CAD-414AC93A9EDB}"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2290659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tement +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4590000" cy="4320000"/>
          </a:xfrm>
        </p:spPr>
        <p:txBody>
          <a:bodyPr anchor="t" anchorCtr="0">
            <a:normAutofit/>
          </a:bodyPr>
          <a:lstStyle>
            <a:lvl1pPr>
              <a:lnSpc>
                <a:spcPts val="3900"/>
              </a:lnSpc>
              <a:defRPr sz="3600">
                <a:solidFill>
                  <a:srgbClr val="FFFFFF"/>
                </a:solidFill>
                <a:effectLst/>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49E9693-3F5B-4523-BF56-33C95CB94BAC}" type="datetime1">
              <a:rPr lang="en-GB" smtClean="0"/>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2074139490"/>
      </p:ext>
    </p:extLst>
  </p:cSld>
  <p:clrMapOvr>
    <a:masterClrMapping/>
  </p:clrMapOvr>
  <p:timing>
    <p:tnLst>
      <p:par>
        <p:cTn id="1" dur="indefinite" restart="never" nodeType="tmRoot"/>
      </p:par>
    </p:tnLst>
  </p:timing>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tatement + Image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3753853"/>
            <a:ext cx="4444712" cy="2632384"/>
          </a:xfrm>
        </p:spPr>
        <p:txBody>
          <a:bodyPr anchor="t" anchorCtr="0">
            <a:normAutofit/>
          </a:bodyPr>
          <a:lstStyle>
            <a:lvl1pPr>
              <a:lnSpc>
                <a:spcPts val="3900"/>
              </a:lnSpc>
              <a:defRPr sz="3600">
                <a:solidFill>
                  <a:srgbClr val="FFFFFF"/>
                </a:solidFill>
                <a:effectLst/>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B904D69C-4D1A-4263-9268-393374D1B817}" type="datetime1">
              <a:rPr lang="en-GB" smtClean="0"/>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531710861"/>
      </p:ext>
    </p:extLst>
  </p:cSld>
  <p:clrMapOvr>
    <a:masterClrMapping/>
  </p:clrMapOvr>
  <p:timing>
    <p:tnLst>
      <p:par>
        <p:cTn id="1" dur="indefinite" restart="never" nodeType="tmRoot"/>
      </p:par>
    </p:tnLst>
  </p:timing>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ement (White)">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8C5D62C-DD92-40CE-9E03-1AB431156F93}"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72245983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171506982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tement (Secondary 1)">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46843471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tement (Secondary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65233489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tement (Secondary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3900"/>
              </a:lnSpc>
              <a:defRPr sz="36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88C5D62C-DD92-40CE-9E03-1AB431156F93}"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86312904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4590000" cy="4320000"/>
          </a:xfrm>
        </p:spPr>
        <p:txBody>
          <a:bodyPr anchor="t" anchorCtr="0">
            <a:normAutofit/>
          </a:bodyPr>
          <a:lstStyle>
            <a:lvl1pPr>
              <a:lnSpc>
                <a:spcPts val="8400"/>
              </a:lnSpc>
              <a:defRPr sz="90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378695D-D660-48EB-8C99-8D260017EB5C}" type="datetime1">
              <a:rPr lang="en-GB" smtClean="0"/>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4247740305"/>
      </p:ext>
    </p:extLst>
  </p:cSld>
  <p:clrMapOvr>
    <a:masterClrMapping/>
  </p:clrMapOvr>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Line Titl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882532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500000"/>
          </a:xfrm>
        </p:spPr>
        <p:txBody>
          <a:bodyPr anchor="t" anchorCtr="0">
            <a:normAutofit/>
          </a:bodyPr>
          <a:lstStyle>
            <a:lvl1pPr>
              <a:lnSpc>
                <a:spcPts val="8400"/>
              </a:lnSpc>
              <a:defRPr sz="90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E2830AB4-174B-41DE-A8C0-F0DFE00B39C5}"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110418041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76816032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Secondary 1)">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225387127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Secondary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144828191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Secondary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0800" y="1270535"/>
            <a:ext cx="5652000" cy="4575663"/>
          </a:xfrm>
        </p:spPr>
        <p:txBody>
          <a:bodyPr anchor="t" anchorCtr="0">
            <a:normAutofit/>
          </a:bodyPr>
          <a:lstStyle>
            <a:lvl1pPr>
              <a:lnSpc>
                <a:spcPct val="95000"/>
              </a:lnSpc>
              <a:defRPr sz="5800">
                <a:solidFill>
                  <a:srgbClr val="FFFFFF"/>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2830AB4-174B-41DE-A8C0-F0DFE00B39C5}" type="datetime1">
              <a:rPr lang="en-GB" smtClean="0"/>
              <a:pPr/>
              <a:t>06/07/2017</a:t>
            </a:fld>
            <a:endParaRPr lang="en-GB"/>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60659563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and Not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68198" y="4749397"/>
            <a:ext cx="3943402" cy="1487587"/>
          </a:xfrm>
          <a:noFill/>
        </p:spPr>
        <p:txBody>
          <a:bodyPr wrap="square" lIns="0" tIns="0" rIns="0" bIns="0" anchor="b" anchorCtr="0">
            <a:sp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C518D49-DE3A-47F9-8BD4-5D44606BA5F6}" type="datetime1">
              <a:rPr lang="en-GB" smtClean="0"/>
              <a:t>06/07/2017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288744586"/>
      </p:ext>
    </p:extLst>
  </p:cSld>
  <p:clrMapOvr>
    <a:masterClrMapping/>
  </p:clrMapOvr>
  <p:timing>
    <p:tnLst>
      <p:par>
        <p:cTn id="1" dur="indefinite" restart="never" nodeType="tmRoot"/>
      </p:par>
    </p:tnLst>
  </p:timing>
  <p:hf hdr="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and Notes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rgbClr val="FFFFFF"/>
                </a:solidFill>
              </a:defRPr>
            </a:lvl1pPr>
          </a:lstStyle>
          <a:p>
            <a:fld id="{D7510F20-96D8-402C-95D8-0028D10C71B7}" type="datetime1">
              <a:rPr lang="en-GB" smtClean="0"/>
              <a:t>06/07/2017</a:t>
            </a:fld>
            <a:endParaRPr lang="en-GB" dirty="0"/>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
        <p:nvSpPr>
          <p:cNvPr id="7" name="Content Placeholder 2"/>
          <p:cNvSpPr>
            <a:spLocks noGrp="1"/>
          </p:cNvSpPr>
          <p:nvPr>
            <p:ph idx="1"/>
          </p:nvPr>
        </p:nvSpPr>
        <p:spPr>
          <a:xfrm>
            <a:off x="4668198" y="4749397"/>
            <a:ext cx="3943402" cy="1487587"/>
          </a:xfrm>
          <a:noFill/>
        </p:spPr>
        <p:txBody>
          <a:bodyPr wrap="square" lIns="0" tIns="0" rIns="0" bIns="0" anchor="b" anchorCtr="0">
            <a:sp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90441390"/>
      </p:ext>
    </p:extLst>
  </p:cSld>
  <p:clrMapOvr>
    <a:masterClrMapping/>
  </p:clrMapOvr>
  <p:timing>
    <p:tnLst>
      <p:par>
        <p:cTn id="1" dur="indefinite" restart="never" nodeType="tmRoot"/>
      </p:par>
    </p:tnLst>
  </p:timing>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ext and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bwMode="ltGray">
          <a:xfrm>
            <a:off x="4572000" y="0"/>
            <a:ext cx="4572000" cy="6858000"/>
          </a:xfrm>
          <a:solidFill>
            <a:srgbClr val="808680"/>
          </a:solidFill>
        </p:spPr>
        <p:txBody>
          <a:bodyPr/>
          <a:lstStyle>
            <a:lvl1pPr>
              <a:defRPr baseline="0"/>
            </a:lvl1pPr>
          </a:lstStyle>
          <a:p>
            <a:r>
              <a:rPr lang="en-US" dirty="0" smtClean="0"/>
              <a:t>Click icon to add picture and then ‘Send to back’ to reveal logo</a:t>
            </a:r>
            <a:endParaRPr lang="en-GB" dirty="0"/>
          </a:p>
        </p:txBody>
      </p:sp>
      <p:sp>
        <p:nvSpPr>
          <p:cNvPr id="2" name="Title 1"/>
          <p:cNvSpPr>
            <a:spLocks noGrp="1"/>
          </p:cNvSpPr>
          <p:nvPr>
            <p:ph type="title"/>
          </p:nvPr>
        </p:nvSpPr>
        <p:spPr>
          <a:xfrm>
            <a:off x="558000" y="788400"/>
            <a:ext cx="3789341" cy="874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2116800"/>
            <a:ext cx="3789342" cy="414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44F046B-1D91-4F74-B428-FD100A6AAAB9}" type="datetime1">
              <a:rPr lang="en-GB" smtClean="0"/>
              <a:pPr/>
              <a:t>06/07/2017</a:t>
            </a:fld>
            <a:endParaRPr lang="en-GB" dirty="0"/>
          </a:p>
        </p:txBody>
      </p:sp>
      <p:sp>
        <p:nvSpPr>
          <p:cNvPr id="5" name="Footer Placeholder 4"/>
          <p:cNvSpPr>
            <a:spLocks noGrp="1"/>
          </p:cNvSpPr>
          <p:nvPr>
            <p:ph type="ftr" sz="quarter" idx="11"/>
          </p:nvPr>
        </p:nvSpPr>
        <p:spPr>
          <a:xfrm>
            <a:off x="4689461" y="6510350"/>
            <a:ext cx="3028937" cy="216000"/>
          </a:xfrm>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16915397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mall Text and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bwMode="ltGray">
          <a:xfrm>
            <a:off x="4572000" y="0"/>
            <a:ext cx="4572000" cy="6858000"/>
          </a:xfrm>
          <a:solidFill>
            <a:srgbClr val="808680"/>
          </a:solidFill>
        </p:spPr>
        <p:txBody>
          <a:bodyPr/>
          <a:lstStyle>
            <a:lvl1pPr>
              <a:defRPr/>
            </a:lvl1pPr>
          </a:lstStyle>
          <a:p>
            <a:r>
              <a:rPr lang="en-US" dirty="0" smtClean="0"/>
              <a:t>Click icon to add picture and then ‘Send to back’ to reveal logo</a:t>
            </a:r>
            <a:endParaRPr lang="en-GB" dirty="0"/>
          </a:p>
        </p:txBody>
      </p:sp>
      <p:sp>
        <p:nvSpPr>
          <p:cNvPr id="9" name="Content Placeholder 2"/>
          <p:cNvSpPr>
            <a:spLocks noGrp="1"/>
          </p:cNvSpPr>
          <p:nvPr>
            <p:ph idx="14"/>
          </p:nvPr>
        </p:nvSpPr>
        <p:spPr>
          <a:xfrm>
            <a:off x="558000" y="2116800"/>
            <a:ext cx="3787600"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558000" y="788400"/>
            <a:ext cx="37876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2F03F40-76F3-42B9-B1AB-4C6F63EDB6F4}" type="datetime1">
              <a:rPr lang="en-GB" smtClean="0"/>
              <a:pPr/>
              <a:t>06/07/2017</a:t>
            </a:fld>
            <a:endParaRPr lang="en-GB"/>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2281715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ll Text and Skewed Image">
    <p:spTree>
      <p:nvGrpSpPr>
        <p:cNvPr id="1" name=""/>
        <p:cNvGrpSpPr/>
        <p:nvPr/>
      </p:nvGrpSpPr>
      <p:grpSpPr>
        <a:xfrm>
          <a:off x="0" y="0"/>
          <a:ext cx="0" cy="0"/>
          <a:chOff x="0" y="0"/>
          <a:chExt cx="0" cy="0"/>
        </a:xfrm>
      </p:grpSpPr>
      <p:sp>
        <p:nvSpPr>
          <p:cNvPr id="8" name="Picture Placeholder 11"/>
          <p:cNvSpPr>
            <a:spLocks noGrp="1"/>
          </p:cNvSpPr>
          <p:nvPr>
            <p:ph type="pic" sz="quarter" idx="13"/>
          </p:nvPr>
        </p:nvSpPr>
        <p:spPr bwMode="ltGray">
          <a:xfrm rot="807157">
            <a:off x="4804984" y="1097732"/>
            <a:ext cx="4842141" cy="6858000"/>
          </a:xfrm>
          <a:solidFill>
            <a:srgbClr val="808680"/>
          </a:solidFill>
        </p:spPr>
        <p:txBody>
          <a:bodyPr/>
          <a:lstStyle/>
          <a:p>
            <a:r>
              <a:rPr lang="en-US" smtClean="0"/>
              <a:t>Click icon to add picture</a:t>
            </a:r>
            <a:endParaRPr lang="en-GB"/>
          </a:p>
        </p:txBody>
      </p:sp>
      <p:sp>
        <p:nvSpPr>
          <p:cNvPr id="9" name="Content Placeholder 2"/>
          <p:cNvSpPr>
            <a:spLocks noGrp="1"/>
          </p:cNvSpPr>
          <p:nvPr>
            <p:ph idx="14"/>
          </p:nvPr>
        </p:nvSpPr>
        <p:spPr>
          <a:xfrm>
            <a:off x="558000" y="2116800"/>
            <a:ext cx="3436484"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558000" y="788400"/>
            <a:ext cx="38160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2F03F40-76F3-42B9-B1AB-4C6F63EDB6F4}" type="datetime1">
              <a:rPr lang="en-GB" smtClean="0"/>
              <a:t>06/07/2017</a:t>
            </a:fld>
            <a:endParaRPr lang="en-GB"/>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3883282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Line Titl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61038994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mall Text and Cropped Image">
    <p:spTree>
      <p:nvGrpSpPr>
        <p:cNvPr id="1" name=""/>
        <p:cNvGrpSpPr/>
        <p:nvPr/>
      </p:nvGrpSpPr>
      <p:grpSpPr>
        <a:xfrm>
          <a:off x="0" y="0"/>
          <a:ext cx="0" cy="0"/>
          <a:chOff x="0" y="0"/>
          <a:chExt cx="0" cy="0"/>
        </a:xfrm>
      </p:grpSpPr>
      <p:sp>
        <p:nvSpPr>
          <p:cNvPr id="9" name="Content Placeholder 2"/>
          <p:cNvSpPr>
            <a:spLocks noGrp="1"/>
          </p:cNvSpPr>
          <p:nvPr>
            <p:ph idx="14"/>
          </p:nvPr>
        </p:nvSpPr>
        <p:spPr>
          <a:xfrm>
            <a:off x="558000" y="2116800"/>
            <a:ext cx="3436484" cy="4140000"/>
          </a:xfrm>
        </p:spPr>
        <p:txBody>
          <a:bodyPr>
            <a:norm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558000" y="788400"/>
            <a:ext cx="38160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F6BED6A-9B1D-49CB-9074-DFF97D3C49EA}" type="datetime1">
              <a:rPr lang="en-GB" smtClean="0"/>
              <a:t>06/07/2017</a:t>
            </a:fld>
            <a:endParaRPr lang="en-GB"/>
          </a:p>
        </p:txBody>
      </p:sp>
      <p:sp>
        <p:nvSpPr>
          <p:cNvPr id="5" name="Footer Placeholder 4"/>
          <p:cNvSpPr>
            <a:spLocks noGrp="1"/>
          </p:cNvSpPr>
          <p:nvPr>
            <p:ph type="ftr" sz="quarter" idx="11"/>
          </p:nvPr>
        </p:nvSpPr>
        <p:spPr>
          <a:xfrm>
            <a:off x="4690800" y="6510350"/>
            <a:ext cx="3027600" cy="215999"/>
          </a:xfrm>
        </p:spPr>
        <p:txBody>
          <a:bodyPr/>
          <a:lstStyle>
            <a:lvl1pPr>
              <a:defRPr>
                <a:solidFill>
                  <a:srgbClr val="FFFFFF"/>
                </a:solidFill>
              </a:defRPr>
            </a:lvl1p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49CE71F-FCC4-43F7-969A-5D16C0BC8260}" type="slidenum">
              <a:rPr lang="en-GB" smtClean="0"/>
              <a:pPr/>
              <a:t>‹#›</a:t>
            </a:fld>
            <a:endParaRPr lang="en-GB"/>
          </a:p>
        </p:txBody>
      </p:sp>
    </p:spTree>
    <p:extLst>
      <p:ext uri="{BB962C8B-B14F-4D97-AF65-F5344CB8AC3E}">
        <p14:creationId xmlns:p14="http://schemas.microsoft.com/office/powerpoint/2010/main" val="4157821709"/>
      </p:ext>
    </p:extLst>
  </p:cSld>
  <p:clrMapOvr>
    <a:masterClrMapping/>
  </p:clrMapOvr>
  <p:timing>
    <p:tnLst>
      <p:par>
        <p:cTn id="1" dur="indefinite" restart="never" nodeType="tmRoot"/>
      </p:par>
    </p:tnLst>
  </p:timing>
  <p:hf hd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s and Images">
    <p:spTree>
      <p:nvGrpSpPr>
        <p:cNvPr id="1" name=""/>
        <p:cNvGrpSpPr/>
        <p:nvPr/>
      </p:nvGrpSpPr>
      <p:grpSpPr>
        <a:xfrm>
          <a:off x="0" y="0"/>
          <a:ext cx="0" cy="0"/>
          <a:chOff x="0" y="0"/>
          <a:chExt cx="0" cy="0"/>
        </a:xfrm>
      </p:grpSpPr>
      <p:sp>
        <p:nvSpPr>
          <p:cNvPr id="2" name="Title 1"/>
          <p:cNvSpPr>
            <a:spLocks noGrp="1"/>
          </p:cNvSpPr>
          <p:nvPr>
            <p:ph type="title"/>
          </p:nvPr>
        </p:nvSpPr>
        <p:spPr>
          <a:xfrm>
            <a:off x="558000" y="788400"/>
            <a:ext cx="8028000" cy="8748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rgbClr val="808680"/>
                </a:solidFill>
              </a:defRPr>
            </a:lvl1pPr>
          </a:lstStyle>
          <a:p>
            <a:fld id="{E60C6DDF-435D-4868-A5B5-B20ADF3405F6}" type="datetime1">
              <a:rPr lang="en-GB" smtClean="0"/>
              <a:t>06/07/2017</a:t>
            </a:fld>
            <a:endParaRPr lang="en-GB"/>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808680"/>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808680"/>
                </a:solidFill>
              </a:defRPr>
            </a:lvl1pPr>
          </a:lstStyle>
          <a:p>
            <a:fld id="{B49CE71F-FCC4-43F7-969A-5D16C0BC8260}" type="slidenum">
              <a:rPr lang="en-GB" smtClean="0"/>
              <a:pPr/>
              <a:t>‹#›</a:t>
            </a:fld>
            <a:endParaRPr lang="en-GB"/>
          </a:p>
        </p:txBody>
      </p:sp>
      <p:sp>
        <p:nvSpPr>
          <p:cNvPr id="11" name="Content Placeholder 2"/>
          <p:cNvSpPr>
            <a:spLocks noGrp="1"/>
          </p:cNvSpPr>
          <p:nvPr>
            <p:ph idx="13"/>
          </p:nvPr>
        </p:nvSpPr>
        <p:spPr>
          <a:xfrm>
            <a:off x="3963449" y="17388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2"/>
          <p:cNvSpPr>
            <a:spLocks noGrp="1"/>
          </p:cNvSpPr>
          <p:nvPr>
            <p:ph idx="14"/>
          </p:nvPr>
        </p:nvSpPr>
        <p:spPr>
          <a:xfrm>
            <a:off x="5359111" y="40284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2"/>
          <p:cNvSpPr>
            <a:spLocks noGrp="1"/>
          </p:cNvSpPr>
          <p:nvPr>
            <p:ph idx="15"/>
          </p:nvPr>
        </p:nvSpPr>
        <p:spPr>
          <a:xfrm>
            <a:off x="558000" y="4028400"/>
            <a:ext cx="1859836" cy="2070000"/>
          </a:xfrm>
          <a:solidFill>
            <a:srgbClr val="F3E9E2"/>
          </a:solidFill>
        </p:spPr>
        <p:txBody>
          <a:bodyPr wrap="square" lIns="144000" tIns="126000" rIns="144000" bIns="126000">
            <a:no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Picture Placeholder 15"/>
          <p:cNvSpPr>
            <a:spLocks noGrp="1"/>
          </p:cNvSpPr>
          <p:nvPr>
            <p:ph type="pic" sz="quarter" idx="16"/>
          </p:nvPr>
        </p:nvSpPr>
        <p:spPr bwMode="ltGray">
          <a:xfrm>
            <a:off x="557999" y="1738800"/>
            <a:ext cx="3225013" cy="2070000"/>
          </a:xfrm>
          <a:solidFill>
            <a:srgbClr val="808680"/>
          </a:solidFill>
        </p:spPr>
        <p:txBody>
          <a:bodyPr/>
          <a:lstStyle/>
          <a:p>
            <a:r>
              <a:rPr lang="en-US" smtClean="0"/>
              <a:t>Click icon to add picture</a:t>
            </a:r>
            <a:endParaRPr lang="en-GB"/>
          </a:p>
        </p:txBody>
      </p:sp>
      <p:sp>
        <p:nvSpPr>
          <p:cNvPr id="17" name="Picture Placeholder 15"/>
          <p:cNvSpPr>
            <a:spLocks noGrp="1"/>
          </p:cNvSpPr>
          <p:nvPr>
            <p:ph type="pic" sz="quarter" idx="17"/>
          </p:nvPr>
        </p:nvSpPr>
        <p:spPr bwMode="ltGray">
          <a:xfrm>
            <a:off x="6022972" y="1738800"/>
            <a:ext cx="2559753" cy="2070000"/>
          </a:xfrm>
          <a:solidFill>
            <a:srgbClr val="808680"/>
          </a:solidFill>
        </p:spPr>
        <p:txBody>
          <a:bodyPr/>
          <a:lstStyle/>
          <a:p>
            <a:r>
              <a:rPr lang="en-US" smtClean="0"/>
              <a:t>Click icon to add picture</a:t>
            </a:r>
            <a:endParaRPr lang="en-GB"/>
          </a:p>
        </p:txBody>
      </p:sp>
      <p:sp>
        <p:nvSpPr>
          <p:cNvPr id="18" name="Picture Placeholder 15"/>
          <p:cNvSpPr>
            <a:spLocks noGrp="1"/>
          </p:cNvSpPr>
          <p:nvPr>
            <p:ph type="pic" sz="quarter" idx="18"/>
          </p:nvPr>
        </p:nvSpPr>
        <p:spPr bwMode="ltGray">
          <a:xfrm>
            <a:off x="2608597" y="4028400"/>
            <a:ext cx="2559753" cy="2070000"/>
          </a:xfrm>
          <a:solidFill>
            <a:srgbClr val="808680"/>
          </a:solidFill>
        </p:spPr>
        <p:txBody>
          <a:bodyPr/>
          <a:lstStyle/>
          <a:p>
            <a:r>
              <a:rPr lang="en-US" smtClean="0"/>
              <a:t>Click icon to add picture</a:t>
            </a:r>
            <a:endParaRPr lang="en-GB" dirty="0"/>
          </a:p>
        </p:txBody>
      </p:sp>
    </p:spTree>
    <p:extLst>
      <p:ext uri="{BB962C8B-B14F-4D97-AF65-F5344CB8AC3E}">
        <p14:creationId xmlns:p14="http://schemas.microsoft.com/office/powerpoint/2010/main" val="418157617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Highlighted Note">
    <p:spTree>
      <p:nvGrpSpPr>
        <p:cNvPr id="1" name=""/>
        <p:cNvGrpSpPr/>
        <p:nvPr/>
      </p:nvGrpSpPr>
      <p:grpSpPr>
        <a:xfrm>
          <a:off x="0" y="0"/>
          <a:ext cx="0" cy="0"/>
          <a:chOff x="0" y="0"/>
          <a:chExt cx="0" cy="0"/>
        </a:xfrm>
      </p:grpSpPr>
      <p:sp>
        <p:nvSpPr>
          <p:cNvPr id="2" name="Title 1"/>
          <p:cNvSpPr>
            <a:spLocks noGrp="1"/>
          </p:cNvSpPr>
          <p:nvPr>
            <p:ph type="title"/>
          </p:nvPr>
        </p:nvSpPr>
        <p:spPr>
          <a:xfrm>
            <a:off x="558000" y="788400"/>
            <a:ext cx="4928400" cy="874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4590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rgbClr val="808680"/>
                </a:solidFill>
              </a:defRPr>
            </a:lvl1pPr>
          </a:lstStyle>
          <a:p>
            <a:fld id="{AAD7FB47-04F2-4686-8AF2-C7A0156BD25F}" type="datetime1">
              <a:rPr lang="en-GB" smtClean="0"/>
              <a:t>06/07/2017</a:t>
            </a:fld>
            <a:endParaRPr lang="en-GB"/>
          </a:p>
        </p:txBody>
      </p:sp>
      <p:sp>
        <p:nvSpPr>
          <p:cNvPr id="5" name="Footer Placeholder 4"/>
          <p:cNvSpPr>
            <a:spLocks noGrp="1"/>
          </p:cNvSpPr>
          <p:nvPr>
            <p:ph type="ftr" sz="quarter" idx="11"/>
          </p:nvPr>
        </p:nvSpPr>
        <p:spPr>
          <a:xfrm>
            <a:off x="2685599" y="6510350"/>
            <a:ext cx="5032800" cy="215999"/>
          </a:xfrm>
        </p:spPr>
        <p:txBody>
          <a:bodyPr/>
          <a:lstStyle>
            <a:lvl1pPr>
              <a:defRPr>
                <a:solidFill>
                  <a:srgbClr val="808680"/>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lvl1pPr>
              <a:defRPr>
                <a:solidFill>
                  <a:srgbClr val="808680"/>
                </a:solidFill>
              </a:defRPr>
            </a:lvl1pPr>
          </a:lstStyle>
          <a:p>
            <a:fld id="{B49CE71F-FCC4-43F7-969A-5D16C0BC8260}" type="slidenum">
              <a:rPr lang="en-GB" smtClean="0"/>
              <a:pPr/>
              <a:t>‹#›</a:t>
            </a:fld>
            <a:endParaRPr lang="en-GB"/>
          </a:p>
        </p:txBody>
      </p:sp>
      <p:sp>
        <p:nvSpPr>
          <p:cNvPr id="11" name="Content Placeholder 2"/>
          <p:cNvSpPr>
            <a:spLocks noGrp="1"/>
          </p:cNvSpPr>
          <p:nvPr>
            <p:ph idx="13"/>
          </p:nvPr>
        </p:nvSpPr>
        <p:spPr>
          <a:xfrm>
            <a:off x="5854700" y="861650"/>
            <a:ext cx="3294000" cy="1560492"/>
          </a:xfrm>
          <a:solidFill>
            <a:schemeClr val="accent6"/>
          </a:solidFill>
        </p:spPr>
        <p:txBody>
          <a:bodyPr wrap="square" lIns="180000" tIns="180000" rIns="360000" bIns="324000">
            <a:spAutoFit/>
          </a:bodyPr>
          <a:lstStyle>
            <a:lvl1pPr>
              <a:lnSpc>
                <a:spcPts val="1500"/>
              </a:lnSpc>
              <a:defRPr sz="1100" spc="0" baseline="0"/>
            </a:lvl1pPr>
            <a:lvl2pPr>
              <a:lnSpc>
                <a:spcPts val="1500"/>
              </a:lnSpc>
              <a:spcBef>
                <a:spcPts val="700"/>
              </a:spcBef>
              <a:defRPr sz="1100" spc="0" baseline="0"/>
            </a:lvl2pPr>
            <a:lvl3pPr marL="481013" indent="-230188">
              <a:lnSpc>
                <a:spcPts val="1500"/>
              </a:lnSpc>
              <a:defRPr sz="1100" spc="0" baseline="0"/>
            </a:lvl3pPr>
            <a:lvl4pPr marL="568325" indent="-153988">
              <a:lnSpc>
                <a:spcPts val="1500"/>
              </a:lnSpc>
              <a:defRPr sz="1100" spc="0" baseline="0"/>
            </a:lvl4pPr>
            <a:lvl5pPr marL="635000" indent="-106363">
              <a:lnSpc>
                <a:spcPts val="1500"/>
              </a:lnSpc>
              <a:defRPr sz="1100" spc="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idx="14"/>
          </p:nvPr>
        </p:nvSpPr>
        <p:spPr>
          <a:xfrm>
            <a:off x="5854700" y="2588850"/>
            <a:ext cx="3294000" cy="1560492"/>
          </a:xfrm>
          <a:solidFill>
            <a:schemeClr val="accent5"/>
          </a:solidFill>
        </p:spPr>
        <p:txBody>
          <a:bodyPr wrap="square" lIns="180000" tIns="180000" rIns="360000" bIns="324000">
            <a:spAutoFit/>
          </a:bodyPr>
          <a:lstStyle>
            <a:lvl1pPr>
              <a:lnSpc>
                <a:spcPts val="1500"/>
              </a:lnSpc>
              <a:defRPr sz="1100" spc="0" baseline="0">
                <a:solidFill>
                  <a:srgbClr val="FFFFFF"/>
                </a:solidFill>
              </a:defRPr>
            </a:lvl1pPr>
            <a:lvl2pPr>
              <a:lnSpc>
                <a:spcPts val="1500"/>
              </a:lnSpc>
              <a:spcBef>
                <a:spcPts val="700"/>
              </a:spcBef>
              <a:defRPr sz="1100" spc="0" baseline="0">
                <a:solidFill>
                  <a:srgbClr val="FFFFFF"/>
                </a:solidFill>
              </a:defRPr>
            </a:lvl2pPr>
            <a:lvl3pPr marL="481013" indent="-230188">
              <a:lnSpc>
                <a:spcPts val="1500"/>
              </a:lnSpc>
              <a:defRPr sz="1100" spc="0" baseline="0">
                <a:solidFill>
                  <a:srgbClr val="FFFFFF"/>
                </a:solidFill>
              </a:defRPr>
            </a:lvl3pPr>
            <a:lvl4pPr marL="568325" indent="-153988">
              <a:lnSpc>
                <a:spcPts val="1500"/>
              </a:lnSpc>
              <a:defRPr sz="1100" spc="0" baseline="0">
                <a:solidFill>
                  <a:srgbClr val="FFFFFF"/>
                </a:solidFill>
              </a:defRPr>
            </a:lvl4pPr>
            <a:lvl5pPr marL="635000" indent="-106363">
              <a:lnSpc>
                <a:spcPts val="1500"/>
              </a:lnSpc>
              <a:defRPr sz="1100" spc="0" baseline="0">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256509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5929427" cy="214643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51F887-C7DE-44EF-836E-01C66C8FF472}"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
        <p:nvSpPr>
          <p:cNvPr id="9" name="Content Placeholder 2"/>
          <p:cNvSpPr>
            <a:spLocks noGrp="1"/>
          </p:cNvSpPr>
          <p:nvPr>
            <p:ph idx="13"/>
          </p:nvPr>
        </p:nvSpPr>
        <p:spPr>
          <a:xfrm>
            <a:off x="558000" y="4028400"/>
            <a:ext cx="5929427" cy="214643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4"/>
          </p:nvPr>
        </p:nvSpPr>
        <p:spPr>
          <a:xfrm>
            <a:off x="6554788" y="1756800"/>
            <a:ext cx="1260000" cy="923330"/>
          </a:xfrm>
        </p:spPr>
        <p:txBody>
          <a:bodyPr>
            <a:spAutoFit/>
          </a:bodyPr>
          <a:lstStyle>
            <a:lvl1pPr>
              <a:lnSpc>
                <a:spcPts val="1200"/>
              </a:lnSpc>
              <a:defRPr sz="900"/>
            </a:lvl1pPr>
            <a:lvl2pPr>
              <a:lnSpc>
                <a:spcPts val="1200"/>
              </a:lnSpc>
              <a:spcBef>
                <a:spcPts val="0"/>
              </a:spcBef>
              <a:defRPr sz="900"/>
            </a:lvl2pPr>
            <a:lvl3pPr>
              <a:lnSpc>
                <a:spcPts val="1200"/>
              </a:lnSpc>
              <a:defRPr sz="900"/>
            </a:lvl3pPr>
            <a:lvl4pPr>
              <a:lnSpc>
                <a:spcPts val="1200"/>
              </a:lnSpc>
              <a:defRPr sz="900"/>
            </a:lvl4pPr>
            <a:lvl5pPr>
              <a:lnSpc>
                <a:spcPts val="1200"/>
              </a:lnSpc>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2" name="Text Placeholder 10"/>
          <p:cNvSpPr>
            <a:spLocks noGrp="1"/>
          </p:cNvSpPr>
          <p:nvPr>
            <p:ph type="body" sz="quarter" idx="15"/>
          </p:nvPr>
        </p:nvSpPr>
        <p:spPr>
          <a:xfrm>
            <a:off x="6554788" y="4028400"/>
            <a:ext cx="1260000" cy="923330"/>
          </a:xfrm>
        </p:spPr>
        <p:txBody>
          <a:bodyPr>
            <a:spAutoFit/>
          </a:bodyPr>
          <a:lstStyle>
            <a:lvl1pPr>
              <a:lnSpc>
                <a:spcPts val="1200"/>
              </a:lnSpc>
              <a:defRPr sz="900"/>
            </a:lvl1pPr>
            <a:lvl2pPr>
              <a:lnSpc>
                <a:spcPts val="1200"/>
              </a:lnSpc>
              <a:spcBef>
                <a:spcPts val="0"/>
              </a:spcBef>
              <a:defRPr sz="900"/>
            </a:lvl2pPr>
            <a:lvl3pPr>
              <a:lnSpc>
                <a:spcPts val="1200"/>
              </a:lnSpc>
              <a:defRPr sz="900"/>
            </a:lvl3pPr>
            <a:lvl4pPr>
              <a:lnSpc>
                <a:spcPts val="1200"/>
              </a:lnSpc>
              <a:defRPr sz="900"/>
            </a:lvl4pPr>
            <a:lvl5pPr>
              <a:lnSpc>
                <a:spcPts val="1200"/>
              </a:lnSpc>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1182343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9D96EA-6445-40EF-99C9-D37E86741741}" type="datetime1">
              <a:rPr lang="en-GB" smtClean="0"/>
              <a:t>06/07/2017</a:t>
            </a:fld>
            <a:endParaRPr lang="en-GB"/>
          </a:p>
        </p:txBody>
      </p:sp>
      <p:sp>
        <p:nvSpPr>
          <p:cNvPr id="4" name="Footer Placeholder 3"/>
          <p:cNvSpPr>
            <a:spLocks noGrp="1"/>
          </p:cNvSpPr>
          <p:nvPr>
            <p:ph type="ftr" sz="quarter" idx="11"/>
          </p:nvPr>
        </p:nvSpPr>
        <p:spPr/>
        <p:txBody>
          <a:bodyPr/>
          <a:lstStyle/>
          <a:p>
            <a:r>
              <a:rPr lang="en-GB" smtClean="0"/>
              <a:t>Global footer can be updated in the Text tools on the Insert ribbon  |</a:t>
            </a:r>
            <a:endParaRPr lang="en-GB"/>
          </a:p>
        </p:txBody>
      </p:sp>
      <p:sp>
        <p:nvSpPr>
          <p:cNvPr id="5" name="Slide Number Placeholder 4"/>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14566686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876B9-63F1-4394-B005-ED181654B1FD}" type="datetime1">
              <a:rPr lang="en-GB" smtClean="0"/>
              <a:t>06/07/2017</a:t>
            </a:fld>
            <a:endParaRPr lang="en-GB"/>
          </a:p>
        </p:txBody>
      </p:sp>
      <p:sp>
        <p:nvSpPr>
          <p:cNvPr id="3" name="Footer Placeholder 2"/>
          <p:cNvSpPr>
            <a:spLocks noGrp="1"/>
          </p:cNvSpPr>
          <p:nvPr>
            <p:ph type="ftr" sz="quarter" idx="11"/>
          </p:nvPr>
        </p:nvSpPr>
        <p:spPr/>
        <p:txBody>
          <a:bodyPr/>
          <a:lstStyle/>
          <a:p>
            <a:r>
              <a:rPr lang="en-GB" smtClean="0"/>
              <a:t>Global footer can be updated in the Text tools on the Insert ribbon  |</a:t>
            </a:r>
            <a:endParaRPr lang="en-GB"/>
          </a:p>
        </p:txBody>
      </p:sp>
      <p:sp>
        <p:nvSpPr>
          <p:cNvPr id="4" name="Slide Number Placeholder 3"/>
          <p:cNvSpPr>
            <a:spLocks noGrp="1"/>
          </p:cNvSpPr>
          <p:nvPr>
            <p:ph type="sldNum" sz="quarter" idx="12"/>
          </p:nvPr>
        </p:nvSpPr>
        <p:spPr/>
        <p:txBody>
          <a:bodyPr/>
          <a:lstStyle/>
          <a:p>
            <a:fld id="{B49CE71F-FCC4-43F7-969A-5D16C0BC8260}" type="slidenum">
              <a:rPr lang="en-GB" smtClean="0"/>
              <a:t>‹#›</a:t>
            </a:fld>
            <a:endParaRPr lang="en-GB"/>
          </a:p>
        </p:txBody>
      </p:sp>
      <p:sp>
        <p:nvSpPr>
          <p:cNvPr id="6" name="Chart Placeholder 5"/>
          <p:cNvSpPr>
            <a:spLocks noGrp="1"/>
          </p:cNvSpPr>
          <p:nvPr>
            <p:ph type="chart" sz="quarter" idx="13"/>
          </p:nvPr>
        </p:nvSpPr>
        <p:spPr>
          <a:xfrm>
            <a:off x="1762125" y="1577975"/>
            <a:ext cx="5157788" cy="2773363"/>
          </a:xfrm>
        </p:spPr>
        <p:txBody>
          <a:bodyPr/>
          <a:lstStyle/>
          <a:p>
            <a:r>
              <a:rPr lang="en-US" smtClean="0"/>
              <a:t>Click icon to add chart</a:t>
            </a:r>
            <a:endParaRPr lang="en-GB" dirty="0"/>
          </a:p>
        </p:txBody>
      </p:sp>
    </p:spTree>
    <p:extLst>
      <p:ext uri="{BB962C8B-B14F-4D97-AF65-F5344CB8AC3E}">
        <p14:creationId xmlns:p14="http://schemas.microsoft.com/office/powerpoint/2010/main" val="4112284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2444818"/>
            <a:ext cx="8130338" cy="1405289"/>
          </a:xfrm>
        </p:spPr>
        <p:txBody>
          <a:bodyPr anchor="t" anchorCtr="0">
            <a:normAutofit/>
          </a:bodyPr>
          <a:lstStyle>
            <a:lvl1pPr algn="l">
              <a:lnSpc>
                <a:spcPts val="5400"/>
              </a:lnSpc>
              <a:defRPr sz="5400">
                <a:solidFill>
                  <a:srgbClr val="00A200"/>
                </a:solidFill>
              </a:defRPr>
            </a:lvl1pPr>
          </a:lstStyle>
          <a:p>
            <a:r>
              <a:rPr lang="en-US" dirty="0" smtClean="0"/>
              <a:t>Click to edit title</a:t>
            </a:r>
            <a:endParaRPr lang="en-US" dirty="0"/>
          </a:p>
        </p:txBody>
      </p:sp>
      <p:sp>
        <p:nvSpPr>
          <p:cNvPr id="3" name="Subtitle 2"/>
          <p:cNvSpPr>
            <a:spLocks noGrp="1"/>
          </p:cNvSpPr>
          <p:nvPr>
            <p:ph type="subTitle" idx="1"/>
          </p:nvPr>
        </p:nvSpPr>
        <p:spPr>
          <a:xfrm>
            <a:off x="550800" y="3504045"/>
            <a:ext cx="8130337" cy="902585"/>
          </a:xfrm>
        </p:spPr>
        <p:txBody>
          <a:bodyPr>
            <a:normAutofit/>
          </a:bodyPr>
          <a:lstStyle>
            <a:lvl1pPr marL="0" indent="0" algn="l">
              <a:buNone/>
              <a:defRPr sz="1600" b="1">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3"/>
          <p:cNvSpPr>
            <a:spLocks noGrp="1"/>
          </p:cNvSpPr>
          <p:nvPr>
            <p:ph type="dt" sz="half" idx="2"/>
          </p:nvPr>
        </p:nvSpPr>
        <p:spPr>
          <a:xfrm>
            <a:off x="7719461" y="6510349"/>
            <a:ext cx="519763" cy="216000"/>
          </a:xfrm>
          <a:prstGeom prst="rect">
            <a:avLst/>
          </a:prstGeom>
        </p:spPr>
        <p:txBody>
          <a:bodyPr vert="horz" lIns="0" tIns="0" rIns="0" bIns="0" rtlCol="0" anchor="t" anchorCtr="0"/>
          <a:lstStyle>
            <a:lvl1pPr algn="r">
              <a:defRPr sz="750">
                <a:solidFill>
                  <a:srgbClr val="FFFFFF"/>
                </a:solidFill>
              </a:defRPr>
            </a:lvl1pPr>
          </a:lstStyle>
          <a:p>
            <a:fld id="{5C048606-E09C-40B5-9298-7D53CA3F636D}" type="datetime1">
              <a:rPr lang="en-GB" smtClean="0"/>
              <a:pPr/>
              <a:t>06/07/2017</a:t>
            </a:fld>
            <a:endParaRPr lang="en-GB" dirty="0"/>
          </a:p>
        </p:txBody>
      </p:sp>
      <p:sp>
        <p:nvSpPr>
          <p:cNvPr id="8" name="Footer Placeholder 4"/>
          <p:cNvSpPr>
            <a:spLocks noGrp="1"/>
          </p:cNvSpPr>
          <p:nvPr>
            <p:ph type="ftr" sz="quarter" idx="3"/>
          </p:nvPr>
        </p:nvSpPr>
        <p:spPr>
          <a:xfrm>
            <a:off x="2685442" y="6510350"/>
            <a:ext cx="5034019" cy="216000"/>
          </a:xfrm>
          <a:prstGeom prst="rect">
            <a:avLst/>
          </a:prstGeom>
        </p:spPr>
        <p:txBody>
          <a:bodyPr vert="horz" lIns="0" tIns="0" rIns="0" bIns="0" rtlCol="0" anchor="t" anchorCtr="0"/>
          <a:lstStyle>
            <a:lvl1pPr algn="r">
              <a:defRPr sz="750">
                <a:solidFill>
                  <a:srgbClr val="FFFFFF"/>
                </a:solidFill>
              </a:defRPr>
            </a:lvl1pPr>
          </a:lstStyle>
          <a:p>
            <a:r>
              <a:rPr lang="en-GB" smtClean="0"/>
              <a:t>Global footer can be updated in the Text tools on the Insert ribbon  |</a:t>
            </a:r>
            <a:endParaRPr lang="en-GB" dirty="0"/>
          </a:p>
        </p:txBody>
      </p:sp>
      <p:sp>
        <p:nvSpPr>
          <p:cNvPr id="10" name="Slide Number Placeholder 5"/>
          <p:cNvSpPr>
            <a:spLocks noGrp="1"/>
          </p:cNvSpPr>
          <p:nvPr>
            <p:ph type="sldNum" sz="quarter" idx="4"/>
          </p:nvPr>
        </p:nvSpPr>
        <p:spPr>
          <a:xfrm>
            <a:off x="8295848" y="6510350"/>
            <a:ext cx="315752" cy="216000"/>
          </a:xfrm>
          <a:prstGeom prst="rect">
            <a:avLst/>
          </a:prstGeom>
        </p:spPr>
        <p:txBody>
          <a:bodyPr vert="horz" lIns="0" tIns="0" rIns="0" bIns="0" rtlCol="0" anchor="t" anchorCtr="0"/>
          <a:lstStyle>
            <a:lvl1pPr algn="r">
              <a:defRPr sz="750">
                <a:solidFill>
                  <a:srgbClr val="FFFFFF"/>
                </a:solidFill>
              </a:defRPr>
            </a:lvl1pPr>
          </a:lstStyle>
          <a:p>
            <a:fld id="{B49CE71F-FCC4-43F7-969A-5D16C0BC8260}" type="slidenum">
              <a:rPr lang="en-GB" smtClean="0"/>
              <a:pPr/>
              <a:t>‹#›</a:t>
            </a:fld>
            <a:endParaRPr lang="en-GB" dirty="0"/>
          </a:p>
        </p:txBody>
      </p:sp>
    </p:spTree>
    <p:extLst>
      <p:ext uri="{BB962C8B-B14F-4D97-AF65-F5344CB8AC3E}">
        <p14:creationId xmlns:p14="http://schemas.microsoft.com/office/powerpoint/2010/main" val="2523691369"/>
      </p:ext>
    </p:extLst>
  </p:cSld>
  <p:clrMapOvr>
    <a:masterClrMapping/>
  </p:clrMapOvr>
  <p:timing>
    <p:tnLst>
      <p:par>
        <p:cTn id="1" dur="indefinite" restart="never" nodeType="tmRoot"/>
      </p:par>
    </p:tnLst>
  </p:timing>
  <p:hf hdr="0"/>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Statement">
    <p:spTree>
      <p:nvGrpSpPr>
        <p:cNvPr id="1" name=""/>
        <p:cNvGrpSpPr/>
        <p:nvPr/>
      </p:nvGrpSpPr>
      <p:grpSpPr>
        <a:xfrm>
          <a:off x="0" y="0"/>
          <a:ext cx="0" cy="0"/>
          <a:chOff x="0" y="0"/>
          <a:chExt cx="0" cy="0"/>
        </a:xfrm>
      </p:grpSpPr>
      <p:sp>
        <p:nvSpPr>
          <p:cNvPr id="2" name="Title 1"/>
          <p:cNvSpPr>
            <a:spLocks noGrp="1"/>
          </p:cNvSpPr>
          <p:nvPr>
            <p:ph type="title"/>
          </p:nvPr>
        </p:nvSpPr>
        <p:spPr>
          <a:xfrm>
            <a:off x="550800" y="1346199"/>
            <a:ext cx="5652000" cy="4320000"/>
          </a:xfrm>
        </p:spPr>
        <p:txBody>
          <a:bodyPr anchor="t" anchorCtr="0">
            <a:normAutofit/>
          </a:bodyPr>
          <a:lstStyle>
            <a:lvl1pPr>
              <a:lnSpc>
                <a:spcPts val="3900"/>
              </a:lnSpc>
              <a:defRPr sz="3600">
                <a:solidFill>
                  <a:srgbClr val="00A200"/>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A5822C09-2703-4C81-AC17-108FE6D0367C}"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pic>
        <p:nvPicPr>
          <p:cNvPr id="7" name="Picture 6"/>
          <p:cNvPicPr>
            <a:picLocks noChangeAspect="1"/>
          </p:cNvPicPr>
          <p:nvPr userDrawn="1"/>
        </p:nvPicPr>
        <p:blipFill>
          <a:blip r:embed="rId2"/>
          <a:stretch>
            <a:fillRect/>
          </a:stretch>
        </p:blipFill>
        <p:spPr bwMode="black">
          <a:xfrm>
            <a:off x="562515" y="6336228"/>
            <a:ext cx="1376030" cy="276603"/>
          </a:xfrm>
          <a:prstGeom prst="rect">
            <a:avLst/>
          </a:prstGeom>
        </p:spPr>
      </p:pic>
    </p:spTree>
    <p:extLst>
      <p:ext uri="{BB962C8B-B14F-4D97-AF65-F5344CB8AC3E}">
        <p14:creationId xmlns:p14="http://schemas.microsoft.com/office/powerpoint/2010/main" val="2336918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Line Titl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580596"/>
            <a:ext cx="4839347" cy="750771"/>
          </a:xfrm>
        </p:spPr>
        <p:txBody>
          <a:bodyPr anchor="t" anchorCtr="0">
            <a:normAutofit/>
          </a:bodyPr>
          <a:lstStyle>
            <a:lvl1pPr algn="l">
              <a:lnSpc>
                <a:spcPts val="5000"/>
              </a:lnSpc>
              <a:defRPr sz="50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410560"/>
            <a:ext cx="4839347" cy="1374223"/>
          </a:xfrm>
        </p:spPr>
        <p:txBody>
          <a:bodyPr>
            <a:normAutofit/>
          </a:bodyPr>
          <a:lstStyle>
            <a:lvl1pPr marL="0" indent="0" algn="l">
              <a:buNone/>
              <a:defRPr sz="160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5968539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Lin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3484346"/>
            <a:ext cx="4839347" cy="1116529"/>
          </a:xfrm>
        </p:spPr>
        <p:txBody>
          <a:bodyPr anchor="t" anchorCtr="0">
            <a:normAutofit/>
          </a:bodyPr>
          <a:lstStyle>
            <a:lvl1pPr algn="l">
              <a:lnSpc>
                <a:spcPct val="95000"/>
              </a:lnSpc>
              <a:defRPr sz="32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689693"/>
            <a:ext cx="4839347" cy="1114341"/>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874573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Lin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50800" y="2762451"/>
            <a:ext cx="4839347" cy="1973177"/>
          </a:xfrm>
        </p:spPr>
        <p:txBody>
          <a:bodyPr anchor="t" anchorCtr="0">
            <a:normAutofit/>
          </a:bodyPr>
          <a:lstStyle>
            <a:lvl1pPr algn="l">
              <a:lnSpc>
                <a:spcPct val="95000"/>
              </a:lnSpc>
              <a:defRPr sz="3200" baseline="0">
                <a:solidFill>
                  <a:srgbClr val="FFFFFF"/>
                </a:solidFill>
              </a:defRPr>
            </a:lvl1pPr>
          </a:lstStyle>
          <a:p>
            <a:r>
              <a:rPr lang="en-US" dirty="0" smtClean="0"/>
              <a:t>Title here</a:t>
            </a:r>
            <a:endParaRPr lang="en-US" dirty="0"/>
          </a:p>
        </p:txBody>
      </p:sp>
      <p:sp>
        <p:nvSpPr>
          <p:cNvPr id="3" name="Subtitle 2"/>
          <p:cNvSpPr>
            <a:spLocks noGrp="1"/>
          </p:cNvSpPr>
          <p:nvPr>
            <p:ph type="subTitle" idx="1"/>
          </p:nvPr>
        </p:nvSpPr>
        <p:spPr>
          <a:xfrm>
            <a:off x="550800" y="4870383"/>
            <a:ext cx="4839347" cy="673769"/>
          </a:xfrm>
        </p:spPr>
        <p:txBody>
          <a:bodyPr>
            <a:normAutofit/>
          </a:bodyPr>
          <a:lstStyle>
            <a:lvl1pPr marL="0" indent="0" algn="l">
              <a:buNone/>
              <a:defRPr sz="160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55818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6120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C56A57-AE73-42B1-8F37-5D3AECC01A17}"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a:p>
        </p:txBody>
      </p:sp>
    </p:spTree>
    <p:extLst>
      <p:ext uri="{BB962C8B-B14F-4D97-AF65-F5344CB8AC3E}">
        <p14:creationId xmlns:p14="http://schemas.microsoft.com/office/powerpoint/2010/main" val="1929821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Full Width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8028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C224C9-B3A6-48CD-9C36-DFC4BB11E474}" type="datetime1">
              <a:rPr lang="en-GB" smtClean="0"/>
              <a:t>06/07/2017</a:t>
            </a:fld>
            <a:endParaRPr lang="en-GB" dirty="0"/>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194918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58000" y="1756800"/>
            <a:ext cx="3906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idx="13"/>
          </p:nvPr>
        </p:nvSpPr>
        <p:spPr>
          <a:xfrm>
            <a:off x="4680000" y="1756800"/>
            <a:ext cx="3906000" cy="450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3"/>
          <p:cNvSpPr>
            <a:spLocks noGrp="1"/>
          </p:cNvSpPr>
          <p:nvPr>
            <p:ph type="dt" sz="half" idx="10"/>
          </p:nvPr>
        </p:nvSpPr>
        <p:spPr>
          <a:xfrm>
            <a:off x="7718400" y="6510349"/>
            <a:ext cx="518400" cy="216000"/>
          </a:xfrm>
        </p:spPr>
        <p:txBody>
          <a:bodyPr/>
          <a:lstStyle/>
          <a:p>
            <a:fld id="{2CDB588D-0E23-4B87-8CF1-07E1BB79D762}" type="datetime1">
              <a:rPr lang="en-GB" smtClean="0"/>
              <a:t>06/07/2017</a:t>
            </a:fld>
            <a:endParaRPr lang="en-GB" dirty="0"/>
          </a:p>
        </p:txBody>
      </p:sp>
      <p:sp>
        <p:nvSpPr>
          <p:cNvPr id="11" name="Footer Placeholder 4"/>
          <p:cNvSpPr>
            <a:spLocks noGrp="1"/>
          </p:cNvSpPr>
          <p:nvPr>
            <p:ph type="ftr" sz="quarter" idx="11"/>
          </p:nvPr>
        </p:nvSpPr>
        <p:spPr>
          <a:xfrm>
            <a:off x="2685599" y="6510350"/>
            <a:ext cx="5032800" cy="216000"/>
          </a:xfrm>
        </p:spPr>
        <p:txBody>
          <a:bodyPr/>
          <a:lstStyle/>
          <a:p>
            <a:r>
              <a:rPr lang="en-GB" dirty="0" smtClean="0"/>
              <a:t>Global footer can be updated in the Text tools on the Insert ribbon  |</a:t>
            </a:r>
            <a:endParaRPr lang="en-GB" dirty="0"/>
          </a:p>
        </p:txBody>
      </p:sp>
      <p:sp>
        <p:nvSpPr>
          <p:cNvPr id="12" name="Slide Number Placeholder 5"/>
          <p:cNvSpPr>
            <a:spLocks noGrp="1"/>
          </p:cNvSpPr>
          <p:nvPr>
            <p:ph type="sldNum" sz="quarter" idx="12"/>
          </p:nvPr>
        </p:nvSpPr>
        <p:spPr>
          <a:xfrm>
            <a:off x="8305200" y="6510350"/>
            <a:ext cx="316800" cy="216000"/>
          </a:xfrm>
        </p:spPr>
        <p:txBody>
          <a:bodyPr/>
          <a:lstStyle/>
          <a:p>
            <a:fld id="{B49CE71F-FCC4-43F7-969A-5D16C0BC8260}" type="slidenum">
              <a:rPr lang="en-GB" smtClean="0"/>
              <a:t>‹#›</a:t>
            </a:fld>
            <a:endParaRPr lang="en-GB" dirty="0"/>
          </a:p>
        </p:txBody>
      </p:sp>
    </p:spTree>
    <p:extLst>
      <p:ext uri="{BB962C8B-B14F-4D97-AF65-F5344CB8AC3E}">
        <p14:creationId xmlns:p14="http://schemas.microsoft.com/office/powerpoint/2010/main" val="42155558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789270"/>
            <a:ext cx="8028000" cy="875901"/>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58000" y="1756800"/>
            <a:ext cx="8028000" cy="4500000"/>
          </a:xfrm>
          <a:prstGeom prst="rect">
            <a:avLst/>
          </a:prstGeom>
        </p:spPr>
        <p:txBody>
          <a:bodyPr vert="horz" lIns="0" tIns="0" rIns="0" bIns="0" rtlCol="0" anchor="t"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19461" y="6510349"/>
            <a:ext cx="519763" cy="216000"/>
          </a:xfrm>
          <a:prstGeom prst="rect">
            <a:avLst/>
          </a:prstGeom>
        </p:spPr>
        <p:txBody>
          <a:bodyPr vert="horz" lIns="0" tIns="0" rIns="0" bIns="0" rtlCol="0" anchor="t" anchorCtr="0"/>
          <a:lstStyle>
            <a:lvl1pPr algn="r">
              <a:defRPr sz="750">
                <a:solidFill>
                  <a:srgbClr val="808680"/>
                </a:solidFill>
              </a:defRPr>
            </a:lvl1pPr>
          </a:lstStyle>
          <a:p>
            <a:fld id="{5C048606-E09C-40B5-9298-7D53CA3F636D}" type="datetime1">
              <a:rPr lang="en-GB" smtClean="0"/>
              <a:t>06/07/2017</a:t>
            </a:fld>
            <a:endParaRPr lang="en-GB" dirty="0"/>
          </a:p>
        </p:txBody>
      </p:sp>
      <p:sp>
        <p:nvSpPr>
          <p:cNvPr id="5" name="Footer Placeholder 4"/>
          <p:cNvSpPr>
            <a:spLocks noGrp="1"/>
          </p:cNvSpPr>
          <p:nvPr>
            <p:ph type="ftr" sz="quarter" idx="3"/>
          </p:nvPr>
        </p:nvSpPr>
        <p:spPr>
          <a:xfrm>
            <a:off x="2685442" y="6510350"/>
            <a:ext cx="5034019" cy="216000"/>
          </a:xfrm>
          <a:prstGeom prst="rect">
            <a:avLst/>
          </a:prstGeom>
        </p:spPr>
        <p:txBody>
          <a:bodyPr vert="horz" lIns="0" tIns="0" rIns="0" bIns="0" rtlCol="0" anchor="t" anchorCtr="0"/>
          <a:lstStyle>
            <a:lvl1pPr algn="r">
              <a:defRPr sz="750">
                <a:solidFill>
                  <a:srgbClr val="808680"/>
                </a:solidFill>
              </a:defRPr>
            </a:lvl1p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4"/>
          </p:nvPr>
        </p:nvSpPr>
        <p:spPr>
          <a:xfrm>
            <a:off x="8295848" y="6510350"/>
            <a:ext cx="315752" cy="216000"/>
          </a:xfrm>
          <a:prstGeom prst="rect">
            <a:avLst/>
          </a:prstGeom>
        </p:spPr>
        <p:txBody>
          <a:bodyPr vert="horz" lIns="0" tIns="0" rIns="0" bIns="0" rtlCol="0" anchor="t" anchorCtr="0"/>
          <a:lstStyle>
            <a:lvl1pPr algn="r">
              <a:defRPr sz="750">
                <a:solidFill>
                  <a:srgbClr val="808680"/>
                </a:solidFill>
              </a:defRPr>
            </a:lvl1pPr>
          </a:lstStyle>
          <a:p>
            <a:fld id="{B49CE71F-FCC4-43F7-969A-5D16C0BC8260}" type="slidenum">
              <a:rPr lang="en-GB" smtClean="0"/>
              <a:pPr/>
              <a:t>‹#›</a:t>
            </a:fld>
            <a:endParaRPr lang="en-GB" dirty="0"/>
          </a:p>
        </p:txBody>
      </p:sp>
      <p:pic>
        <p:nvPicPr>
          <p:cNvPr id="12" name="Picture 11"/>
          <p:cNvPicPr>
            <a:picLocks noChangeAspect="1"/>
          </p:cNvPicPr>
          <p:nvPr/>
        </p:nvPicPr>
        <p:blipFill>
          <a:blip r:embed="rId39"/>
          <a:stretch>
            <a:fillRect/>
          </a:stretch>
        </p:blipFill>
        <p:spPr bwMode="gray">
          <a:xfrm>
            <a:off x="7670637" y="0"/>
            <a:ext cx="954000" cy="429395"/>
          </a:xfrm>
          <a:prstGeom prst="rect">
            <a:avLst/>
          </a:prstGeom>
        </p:spPr>
      </p:pic>
    </p:spTree>
    <p:extLst>
      <p:ext uri="{BB962C8B-B14F-4D97-AF65-F5344CB8AC3E}">
        <p14:creationId xmlns:p14="http://schemas.microsoft.com/office/powerpoint/2010/main" val="2397778770"/>
      </p:ext>
    </p:extLst>
  </p:cSld>
  <p:clrMap bg1="lt1" tx1="dk1" bg2="lt2" tx2="dk2" accent1="accent1" accent2="accent2" accent3="accent3" accent4="accent4" accent5="accent5" accent6="accent6" hlink="hlink" folHlink="folHlink"/>
  <p:sldLayoutIdLst>
    <p:sldLayoutId id="2147483661" r:id="rId1"/>
    <p:sldLayoutId id="2147483688" r:id="rId2"/>
    <p:sldLayoutId id="2147483689" r:id="rId3"/>
    <p:sldLayoutId id="2147483701" r:id="rId4"/>
    <p:sldLayoutId id="2147483690" r:id="rId5"/>
    <p:sldLayoutId id="2147483694" r:id="rId6"/>
    <p:sldLayoutId id="2147483662" r:id="rId7"/>
    <p:sldLayoutId id="2147483681" r:id="rId8"/>
    <p:sldLayoutId id="2147483668" r:id="rId9"/>
    <p:sldLayoutId id="2147483670" r:id="rId10"/>
    <p:sldLayoutId id="2147483669" r:id="rId11"/>
    <p:sldLayoutId id="2147483663" r:id="rId12"/>
    <p:sldLayoutId id="2147483702" r:id="rId13"/>
    <p:sldLayoutId id="2147483672" r:id="rId14"/>
    <p:sldLayoutId id="2147483683" r:id="rId15"/>
    <p:sldLayoutId id="2147483695" r:id="rId16"/>
    <p:sldLayoutId id="2147483696" r:id="rId17"/>
    <p:sldLayoutId id="2147483697" r:id="rId18"/>
    <p:sldLayoutId id="2147483673" r:id="rId19"/>
    <p:sldLayoutId id="2147483674" r:id="rId20"/>
    <p:sldLayoutId id="2147483684" r:id="rId21"/>
    <p:sldLayoutId id="2147483698" r:id="rId22"/>
    <p:sldLayoutId id="2147483699" r:id="rId23"/>
    <p:sldLayoutId id="2147483700" r:id="rId24"/>
    <p:sldLayoutId id="2147483677" r:id="rId25"/>
    <p:sldLayoutId id="2147483703" r:id="rId26"/>
    <p:sldLayoutId id="2147483675" r:id="rId27"/>
    <p:sldLayoutId id="2147483676" r:id="rId28"/>
    <p:sldLayoutId id="2147483686" r:id="rId29"/>
    <p:sldLayoutId id="2147483693" r:id="rId30"/>
    <p:sldLayoutId id="2147483678" r:id="rId31"/>
    <p:sldLayoutId id="2147483679" r:id="rId32"/>
    <p:sldLayoutId id="2147483682" r:id="rId33"/>
    <p:sldLayoutId id="2147483666" r:id="rId34"/>
    <p:sldLayoutId id="2147483667" r:id="rId35"/>
    <p:sldLayoutId id="2147483680" r:id="rId36"/>
    <p:sldLayoutId id="2147483704" r:id="rId37"/>
  </p:sldLayoutIdLst>
  <p:hf hdr="0"/>
  <p:txStyles>
    <p:titleStyle>
      <a:lvl1pPr algn="l" defTabSz="914400" rtl="0" eaLnBrk="1" latinLnBrk="0" hangingPunct="1">
        <a:lnSpc>
          <a:spcPts val="3600"/>
        </a:lnSpc>
        <a:spcBef>
          <a:spcPct val="0"/>
        </a:spcBef>
        <a:buNone/>
        <a:defRPr sz="3300" kern="1200" baseline="0">
          <a:solidFill>
            <a:srgbClr val="00A200"/>
          </a:solidFill>
          <a:latin typeface="Nuffield Health Sans" pitchFamily="2" charset="0"/>
          <a:ea typeface="+mj-ea"/>
          <a:cs typeface="+mj-cs"/>
        </a:defRPr>
      </a:lvl1pPr>
    </p:titleStyle>
    <p:bodyStyle>
      <a:lvl1pPr marL="0" indent="0" algn="l" defTabSz="914400" rtl="0" eaLnBrk="1" latinLnBrk="0" hangingPunct="1">
        <a:lnSpc>
          <a:spcPts val="2100"/>
        </a:lnSpc>
        <a:spcBef>
          <a:spcPts val="0"/>
        </a:spcBef>
        <a:buFontTx/>
        <a:buNone/>
        <a:defRPr sz="1600" kern="600" spc="0" baseline="0">
          <a:solidFill>
            <a:srgbClr val="000C00"/>
          </a:solidFill>
          <a:latin typeface="+mn-lt"/>
          <a:ea typeface="+mn-ea"/>
          <a:cs typeface="+mn-cs"/>
        </a:defRPr>
      </a:lvl1pPr>
      <a:lvl2pPr marL="153988" indent="-153988" algn="l" defTabSz="914400" rtl="0" eaLnBrk="1" latinLnBrk="0" hangingPunct="1">
        <a:lnSpc>
          <a:spcPts val="2100"/>
        </a:lnSpc>
        <a:spcBef>
          <a:spcPts val="1100"/>
        </a:spcBef>
        <a:buFont typeface="Arial" panose="020B0604020202020204" pitchFamily="34" charset="0"/>
        <a:buChar char="•"/>
        <a:defRPr sz="1600" kern="600" spc="0" baseline="0">
          <a:solidFill>
            <a:srgbClr val="000C00"/>
          </a:solidFill>
          <a:latin typeface="+mn-lt"/>
          <a:ea typeface="+mn-ea"/>
          <a:cs typeface="+mn-cs"/>
        </a:defRPr>
      </a:lvl2pPr>
      <a:lvl3pPr marL="558800" indent="-279400" algn="l" defTabSz="914400" rtl="0" eaLnBrk="1" latinLnBrk="0" hangingPunct="1">
        <a:lnSpc>
          <a:spcPts val="2100"/>
        </a:lnSpc>
        <a:spcBef>
          <a:spcPts val="0"/>
        </a:spcBef>
        <a:buClr>
          <a:srgbClr val="000C00"/>
        </a:buClr>
        <a:buFont typeface="Arial" panose="020B0604020202020204" pitchFamily="34" charset="0"/>
        <a:buChar char="—"/>
        <a:defRPr sz="1600" kern="600" spc="0" baseline="0">
          <a:solidFill>
            <a:srgbClr val="000C00"/>
          </a:solidFill>
          <a:latin typeface="+mn-lt"/>
          <a:ea typeface="+mn-ea"/>
          <a:cs typeface="+mn-cs"/>
        </a:defRPr>
      </a:lvl3pPr>
      <a:lvl4pPr marL="703263" indent="-212725"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4pPr>
      <a:lvl5pPr marL="808038" indent="-173038"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7.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0168" y="3692891"/>
            <a:ext cx="4839347" cy="1472667"/>
          </a:xfrm>
        </p:spPr>
        <p:txBody>
          <a:bodyPr>
            <a:normAutofit/>
          </a:bodyPr>
          <a:lstStyle/>
          <a:p>
            <a:r>
              <a:rPr lang="en-US" dirty="0" smtClean="0"/>
              <a:t>Physiotherapy Payments</a:t>
            </a:r>
            <a:endParaRPr lang="en-GB" dirty="0"/>
          </a:p>
        </p:txBody>
      </p:sp>
    </p:spTree>
    <p:extLst>
      <p:ext uri="{BB962C8B-B14F-4D97-AF65-F5344CB8AC3E}">
        <p14:creationId xmlns:p14="http://schemas.microsoft.com/office/powerpoint/2010/main" val="2220789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831" y="513849"/>
            <a:ext cx="8541932" cy="875901"/>
          </a:xfrm>
        </p:spPr>
        <p:txBody>
          <a:bodyPr>
            <a:normAutofit fontScale="90000"/>
          </a:bodyPr>
          <a:lstStyle/>
          <a:p>
            <a:pPr algn="ctr"/>
            <a:r>
              <a:rPr lang="en-GB" dirty="0"/>
              <a:t>How to process </a:t>
            </a:r>
            <a:r>
              <a:rPr lang="en-GB" dirty="0" smtClean="0"/>
              <a:t>a </a:t>
            </a:r>
            <a:r>
              <a:rPr lang="en-GB" dirty="0"/>
              <a:t>payment, before the appointment has been completed.</a:t>
            </a:r>
          </a:p>
        </p:txBody>
      </p:sp>
      <p:sp>
        <p:nvSpPr>
          <p:cNvPr id="3" name="Content Placeholder 2"/>
          <p:cNvSpPr>
            <a:spLocks noGrp="1"/>
          </p:cNvSpPr>
          <p:nvPr>
            <p:ph idx="1"/>
          </p:nvPr>
        </p:nvSpPr>
        <p:spPr>
          <a:xfrm>
            <a:off x="546983" y="2105847"/>
            <a:ext cx="3635309" cy="3655976"/>
          </a:xfrm>
        </p:spPr>
        <p:txBody>
          <a:bodyPr>
            <a:normAutofit/>
          </a:bodyPr>
          <a:lstStyle/>
          <a:p>
            <a:pPr algn="ctr"/>
            <a:r>
              <a:rPr lang="en-GB" sz="1800" dirty="0">
                <a:solidFill>
                  <a:schemeClr val="tx2">
                    <a:lumMod val="75000"/>
                  </a:schemeClr>
                </a:solidFill>
              </a:rPr>
              <a:t>If the patient has not yet had their appointment and they request to make payment beforehand, you can process the payment but you’ll need to be certain of the amount before proceeding. </a:t>
            </a:r>
          </a:p>
          <a:p>
            <a:pPr algn="ctr"/>
            <a:endParaRPr lang="en-GB" sz="1800" dirty="0">
              <a:solidFill>
                <a:schemeClr val="tx2">
                  <a:lumMod val="75000"/>
                </a:schemeClr>
              </a:solidFill>
            </a:endParaRPr>
          </a:p>
          <a:p>
            <a:pPr algn="ctr"/>
            <a:r>
              <a:rPr lang="en-GB" sz="1800" dirty="0" smtClean="0">
                <a:solidFill>
                  <a:schemeClr val="tx2">
                    <a:lumMod val="75000"/>
                  </a:schemeClr>
                </a:solidFill>
              </a:rPr>
              <a:t>Once </a:t>
            </a:r>
            <a:r>
              <a:rPr lang="en-GB" sz="1800" dirty="0">
                <a:solidFill>
                  <a:schemeClr val="tx2">
                    <a:lumMod val="75000"/>
                  </a:schemeClr>
                </a:solidFill>
              </a:rPr>
              <a:t>you’ve identified the </a:t>
            </a:r>
            <a:r>
              <a:rPr lang="en-GB" sz="1800" dirty="0" smtClean="0">
                <a:solidFill>
                  <a:schemeClr val="tx2">
                    <a:lumMod val="75000"/>
                  </a:schemeClr>
                </a:solidFill>
              </a:rPr>
              <a:t>patient in TM2 and accessed their account, </a:t>
            </a:r>
            <a:r>
              <a:rPr lang="en-GB" sz="1800" dirty="0">
                <a:solidFill>
                  <a:schemeClr val="tx2">
                    <a:lumMod val="75000"/>
                  </a:schemeClr>
                </a:solidFill>
              </a:rPr>
              <a:t>you </a:t>
            </a:r>
            <a:r>
              <a:rPr lang="en-GB" sz="1800" dirty="0" smtClean="0">
                <a:solidFill>
                  <a:schemeClr val="tx2">
                    <a:lumMod val="75000"/>
                  </a:schemeClr>
                </a:solidFill>
              </a:rPr>
              <a:t>will then need to select “Accept Payment” on the bottom right as shown in the picture.</a:t>
            </a:r>
            <a:endParaRPr lang="en-GB" sz="1800" dirty="0">
              <a:solidFill>
                <a:schemeClr val="tx2">
                  <a:lumMod val="75000"/>
                </a:schemeClr>
              </a:solidFill>
            </a:endParaRPr>
          </a:p>
          <a:p>
            <a:endParaRPr lang="en-GB"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2C9661-F601-4894-B77F-D9DF8EC42F9A}" type="datetime1">
              <a:rPr kumimoji="0" lang="en-GB" sz="750" b="0" i="0" u="none" strike="noStrike" kern="1200" cap="none" spc="0" normalizeH="0" baseline="0" noProof="0" smtClean="0">
                <a:ln>
                  <a:noFill/>
                </a:ln>
                <a:solidFill>
                  <a:srgbClr val="80868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06/07/2017</a:t>
            </a:fld>
            <a:endParaRPr kumimoji="0" lang="en-GB" sz="750" b="0" i="0" u="none" strike="noStrike" kern="1200" cap="none" spc="0" normalizeH="0" baseline="0" noProof="0">
              <a:ln>
                <a:noFill/>
              </a:ln>
              <a:solidFill>
                <a:srgbClr val="808680"/>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50" b="0" i="0" u="none" strike="noStrike" kern="1200" cap="none" spc="0" normalizeH="0" baseline="0" noProof="0" smtClean="0">
                <a:ln>
                  <a:noFill/>
                </a:ln>
                <a:solidFill>
                  <a:srgbClr val="808680"/>
                </a:solidFill>
                <a:effectLst/>
                <a:uLnTx/>
                <a:uFillTx/>
                <a:latin typeface="Arial"/>
                <a:ea typeface="+mn-ea"/>
                <a:cs typeface="+mn-cs"/>
              </a:rPr>
              <a:t>Global footer can be updated in the Text tools on the Insert ribbon</a:t>
            </a:r>
            <a:endParaRPr kumimoji="0" lang="en-GB" sz="750" b="0" i="0" u="none" strike="noStrike" kern="1200" cap="none" spc="0" normalizeH="0" baseline="0" noProof="0">
              <a:ln>
                <a:noFill/>
              </a:ln>
              <a:solidFill>
                <a:srgbClr val="808680"/>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9CE71F-FCC4-43F7-969A-5D16C0BC8260}" type="slidenum">
              <a:rPr kumimoji="0" lang="en-GB" sz="750" b="0" i="0" u="none" strike="noStrike" kern="1200" cap="none" spc="0" normalizeH="0" baseline="0" noProof="0" smtClean="0">
                <a:ln>
                  <a:noFill/>
                </a:ln>
                <a:solidFill>
                  <a:srgbClr val="80868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750" b="0" i="0" u="none" strike="noStrike" kern="1200" cap="none" spc="0" normalizeH="0" baseline="0" noProof="0">
              <a:ln>
                <a:noFill/>
              </a:ln>
              <a:solidFill>
                <a:srgbClr val="808680"/>
              </a:solidFill>
              <a:effectLst/>
              <a:uLnTx/>
              <a:uFillTx/>
              <a:latin typeface="Arial"/>
              <a:ea typeface="+mn-ea"/>
              <a:cs typeface="+mn-cs"/>
            </a:endParaRPr>
          </a:p>
        </p:txBody>
      </p:sp>
      <p:pic>
        <p:nvPicPr>
          <p:cNvPr id="9" name="Content Placeholder 8"/>
          <p:cNvPicPr>
            <a:picLocks noGrp="1" noChangeAspect="1"/>
          </p:cNvPicPr>
          <p:nvPr>
            <p:ph idx="13"/>
          </p:nvPr>
        </p:nvPicPr>
        <p:blipFill>
          <a:blip r:embed="rId3"/>
          <a:stretch>
            <a:fillRect/>
          </a:stretch>
        </p:blipFill>
        <p:spPr>
          <a:xfrm>
            <a:off x="4341091" y="1665171"/>
            <a:ext cx="4729018" cy="4320000"/>
          </a:xfrm>
          <a:prstGeom prst="rect">
            <a:avLst/>
          </a:prstGeom>
        </p:spPr>
      </p:pic>
      <p:sp>
        <p:nvSpPr>
          <p:cNvPr id="10" name="Right Arrow 9"/>
          <p:cNvSpPr/>
          <p:nvPr/>
        </p:nvSpPr>
        <p:spPr>
          <a:xfrm>
            <a:off x="7887855" y="4627420"/>
            <a:ext cx="380247" cy="1477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20074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4851" y="1197735"/>
            <a:ext cx="3129566" cy="5100034"/>
          </a:xfrm>
        </p:spPr>
        <p:txBody>
          <a:bodyPr/>
          <a:lstStyle/>
          <a:p>
            <a:pPr algn="ctr"/>
            <a:r>
              <a:rPr lang="en-GB" sz="1600" dirty="0">
                <a:solidFill>
                  <a:schemeClr val="tx2">
                    <a:lumMod val="75000"/>
                  </a:schemeClr>
                </a:solidFill>
              </a:rPr>
              <a:t>Once you’ve arrived at the payment screen, you can select the </a:t>
            </a:r>
            <a:r>
              <a:rPr lang="en-GB" sz="1600" dirty="0" smtClean="0">
                <a:solidFill>
                  <a:schemeClr val="tx2">
                    <a:lumMod val="75000"/>
                  </a:schemeClr>
                </a:solidFill>
              </a:rPr>
              <a:t>payment method. </a:t>
            </a:r>
            <a:r>
              <a:rPr lang="en-GB" sz="1600" dirty="0">
                <a:solidFill>
                  <a:schemeClr val="tx2">
                    <a:lumMod val="75000"/>
                  </a:schemeClr>
                </a:solidFill>
              </a:rPr>
              <a:t>If the patient is paying by cash or cheque, select “Cash” as the payment method and </a:t>
            </a:r>
            <a:r>
              <a:rPr lang="en-GB" sz="1600" dirty="0" smtClean="0">
                <a:solidFill>
                  <a:schemeClr val="tx2">
                    <a:lumMod val="75000"/>
                  </a:schemeClr>
                </a:solidFill>
              </a:rPr>
              <a:t>then enter the amount they wish to pay and then click </a:t>
            </a:r>
            <a:r>
              <a:rPr lang="en-GB" sz="1600" dirty="0">
                <a:solidFill>
                  <a:schemeClr val="tx2">
                    <a:lumMod val="75000"/>
                  </a:schemeClr>
                </a:solidFill>
              </a:rPr>
              <a:t>“Create”. </a:t>
            </a:r>
            <a:endParaRPr lang="en-GB" sz="1600" dirty="0" smtClean="0">
              <a:solidFill>
                <a:schemeClr val="tx2">
                  <a:lumMod val="75000"/>
                </a:schemeClr>
              </a:solidFill>
            </a:endParaRPr>
          </a:p>
          <a:p>
            <a:pPr algn="ctr"/>
            <a:endParaRPr lang="en-GB" sz="1600" dirty="0" smtClean="0">
              <a:solidFill>
                <a:schemeClr val="tx2">
                  <a:lumMod val="75000"/>
                </a:schemeClr>
              </a:solidFill>
            </a:endParaRPr>
          </a:p>
          <a:p>
            <a:pPr algn="ctr"/>
            <a:endParaRPr lang="en-GB" sz="1600" dirty="0">
              <a:solidFill>
                <a:schemeClr val="tx2">
                  <a:lumMod val="75000"/>
                </a:schemeClr>
              </a:solidFill>
            </a:endParaRPr>
          </a:p>
          <a:p>
            <a:pPr algn="ctr"/>
            <a:r>
              <a:rPr lang="en-GB" sz="1600" dirty="0" smtClean="0">
                <a:solidFill>
                  <a:schemeClr val="tx2">
                    <a:lumMod val="75000"/>
                  </a:schemeClr>
                </a:solidFill>
              </a:rPr>
              <a:t>If </a:t>
            </a:r>
            <a:r>
              <a:rPr lang="en-GB" sz="1600" dirty="0">
                <a:solidFill>
                  <a:schemeClr val="tx2">
                    <a:lumMod val="75000"/>
                  </a:schemeClr>
                </a:solidFill>
              </a:rPr>
              <a:t>the payment method is a card, you will see any evidence of a pre-existing card. You must verify with the patient if they want to use the same card and confirm the last four digits. </a:t>
            </a:r>
            <a:endParaRPr lang="en-GB" sz="1600" dirty="0" smtClean="0">
              <a:solidFill>
                <a:schemeClr val="tx2">
                  <a:lumMod val="75000"/>
                </a:schemeClr>
              </a:solidFill>
            </a:endParaRPr>
          </a:p>
          <a:p>
            <a:pPr algn="ctr"/>
            <a:endParaRPr lang="en-GB" sz="1600" dirty="0" smtClean="0">
              <a:solidFill>
                <a:schemeClr val="tx2">
                  <a:lumMod val="75000"/>
                </a:schemeClr>
              </a:solidFill>
            </a:endParaRPr>
          </a:p>
          <a:p>
            <a:pPr algn="ctr"/>
            <a:endParaRPr lang="en-GB" sz="1600" dirty="0">
              <a:solidFill>
                <a:schemeClr val="tx2">
                  <a:lumMod val="75000"/>
                </a:schemeClr>
              </a:solidFill>
            </a:endParaRPr>
          </a:p>
          <a:p>
            <a:pPr algn="ctr"/>
            <a:r>
              <a:rPr lang="en-GB" sz="1600" dirty="0" smtClean="0">
                <a:solidFill>
                  <a:schemeClr val="tx2">
                    <a:lumMod val="75000"/>
                  </a:schemeClr>
                </a:solidFill>
              </a:rPr>
              <a:t>If </a:t>
            </a:r>
            <a:r>
              <a:rPr lang="en-GB" sz="1600" dirty="0">
                <a:solidFill>
                  <a:schemeClr val="tx2">
                    <a:lumMod val="75000"/>
                  </a:schemeClr>
                </a:solidFill>
              </a:rPr>
              <a:t>they are happy to proceed with the same card, you’ll need to enter the “Security No:” which is on the reverse of the card (CV2 code). </a:t>
            </a:r>
            <a:r>
              <a:rPr lang="en-GB" sz="1600" dirty="0" smtClean="0">
                <a:solidFill>
                  <a:schemeClr val="tx2">
                    <a:lumMod val="75000"/>
                  </a:schemeClr>
                </a:solidFill>
              </a:rPr>
              <a:t>You will need to enter the amount before you click, </a:t>
            </a:r>
            <a:r>
              <a:rPr lang="en-GB" sz="1600" dirty="0">
                <a:solidFill>
                  <a:schemeClr val="tx2">
                    <a:lumMod val="75000"/>
                  </a:schemeClr>
                </a:solidFill>
              </a:rPr>
              <a:t>on the “Create” tab.</a:t>
            </a:r>
          </a:p>
          <a:p>
            <a:endParaRPr lang="en-GB" dirty="0"/>
          </a:p>
        </p:txBody>
      </p:sp>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11</a:t>
            </a:fld>
            <a:endParaRPr lang="en-GB"/>
          </a:p>
        </p:txBody>
      </p:sp>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583" y="1414773"/>
            <a:ext cx="5329391"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a:spLocks noGrp="1"/>
          </p:cNvSpPr>
          <p:nvPr>
            <p:ph type="title"/>
          </p:nvPr>
        </p:nvSpPr>
        <p:spPr>
          <a:xfrm>
            <a:off x="240500" y="192370"/>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1706627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2C9661-F601-4894-B77F-D9DF8EC42F9A}" type="datetime1">
              <a:rPr kumimoji="0" lang="en-GB" sz="750" b="0" i="0" u="none" strike="noStrike" kern="1200" cap="none" spc="0" normalizeH="0" baseline="0" noProof="0" smtClean="0">
                <a:ln>
                  <a:noFill/>
                </a:ln>
                <a:solidFill>
                  <a:srgbClr val="80868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06/07/2017</a:t>
            </a:fld>
            <a:endParaRPr kumimoji="0" lang="en-GB" sz="750" b="0" i="0" u="none" strike="noStrike" kern="1200" cap="none" spc="0" normalizeH="0" baseline="0" noProof="0">
              <a:ln>
                <a:noFill/>
              </a:ln>
              <a:solidFill>
                <a:srgbClr val="808680"/>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750" b="0" i="0" u="none" strike="noStrike" kern="1200" cap="none" spc="0" normalizeH="0" baseline="0" noProof="0" dirty="0" smtClean="0">
                <a:ln>
                  <a:noFill/>
                </a:ln>
                <a:solidFill>
                  <a:srgbClr val="808680"/>
                </a:solidFill>
                <a:effectLst/>
                <a:uLnTx/>
                <a:uFillTx/>
                <a:latin typeface="Arial"/>
                <a:ea typeface="+mn-ea"/>
                <a:cs typeface="+mn-cs"/>
              </a:rPr>
              <a:t>Global footer can be updated in the Text tools on the Insert ribbon</a:t>
            </a:r>
            <a:endParaRPr kumimoji="0" lang="en-GB" sz="750" b="0" i="0" u="none" strike="noStrike" kern="1200" cap="none" spc="0" normalizeH="0" baseline="0" noProof="0" dirty="0">
              <a:ln>
                <a:noFill/>
              </a:ln>
              <a:solidFill>
                <a:srgbClr val="808680"/>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9CE71F-FCC4-43F7-969A-5D16C0BC8260}" type="slidenum">
              <a:rPr kumimoji="0" lang="en-GB" sz="750" b="0" i="0" u="none" strike="noStrike" kern="1200" cap="none" spc="0" normalizeH="0" baseline="0" noProof="0" smtClean="0">
                <a:ln>
                  <a:noFill/>
                </a:ln>
                <a:solidFill>
                  <a:srgbClr val="80868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750" b="0" i="0" u="none" strike="noStrike" kern="1200" cap="none" spc="0" normalizeH="0" baseline="0" noProof="0">
              <a:ln>
                <a:noFill/>
              </a:ln>
              <a:solidFill>
                <a:srgbClr val="808680"/>
              </a:solidFill>
              <a:effectLst/>
              <a:uLnTx/>
              <a:uFillTx/>
              <a:latin typeface="Arial"/>
              <a:ea typeface="+mn-ea"/>
              <a:cs typeface="+mn-cs"/>
            </a:endParaRPr>
          </a:p>
        </p:txBody>
      </p:sp>
      <p:sp>
        <p:nvSpPr>
          <p:cNvPr id="10" name="Content Placeholder 9"/>
          <p:cNvSpPr>
            <a:spLocks noGrp="1"/>
          </p:cNvSpPr>
          <p:nvPr>
            <p:ph idx="13"/>
          </p:nvPr>
        </p:nvSpPr>
        <p:spPr>
          <a:xfrm>
            <a:off x="128788" y="1249793"/>
            <a:ext cx="3837904" cy="5391318"/>
          </a:xfrm>
        </p:spPr>
        <p:txBody>
          <a:bodyPr>
            <a:noAutofit/>
          </a:bodyPr>
          <a:lstStyle/>
          <a:p>
            <a:r>
              <a:rPr lang="en-GB" sz="1400" dirty="0">
                <a:solidFill>
                  <a:schemeClr val="tx2">
                    <a:lumMod val="75000"/>
                  </a:schemeClr>
                </a:solidFill>
              </a:rPr>
              <a:t>If there are no valid/pre-existing card details, you’ll need to enter new card details by changing the payment method to “Card” (at the top right of the payment screen) and </a:t>
            </a:r>
            <a:r>
              <a:rPr lang="en-GB" sz="1400" dirty="0" smtClean="0">
                <a:solidFill>
                  <a:schemeClr val="tx2">
                    <a:lumMod val="75000"/>
                  </a:schemeClr>
                </a:solidFill>
              </a:rPr>
              <a:t>then select </a:t>
            </a:r>
            <a:r>
              <a:rPr lang="en-GB" sz="1400" dirty="0">
                <a:solidFill>
                  <a:schemeClr val="tx2">
                    <a:lumMod val="75000"/>
                  </a:schemeClr>
                </a:solidFill>
              </a:rPr>
              <a:t>“New Card</a:t>
            </a:r>
            <a:r>
              <a:rPr lang="en-GB" sz="1400" dirty="0" smtClean="0">
                <a:solidFill>
                  <a:schemeClr val="tx2">
                    <a:lumMod val="75000"/>
                  </a:schemeClr>
                </a:solidFill>
              </a:rPr>
              <a:t>”. </a:t>
            </a:r>
          </a:p>
          <a:p>
            <a:endParaRPr lang="en-GB" sz="1400" dirty="0" smtClean="0">
              <a:solidFill>
                <a:schemeClr val="tx2">
                  <a:lumMod val="75000"/>
                </a:schemeClr>
              </a:solidFill>
            </a:endParaRPr>
          </a:p>
          <a:p>
            <a:endParaRPr lang="en-GB" sz="1400" dirty="0" smtClean="0">
              <a:solidFill>
                <a:schemeClr val="tx2">
                  <a:lumMod val="75000"/>
                </a:schemeClr>
              </a:solidFill>
            </a:endParaRPr>
          </a:p>
          <a:p>
            <a:r>
              <a:rPr lang="en-GB" sz="1400" dirty="0" smtClean="0">
                <a:solidFill>
                  <a:schemeClr val="tx2">
                    <a:lumMod val="75000"/>
                  </a:schemeClr>
                </a:solidFill>
              </a:rPr>
              <a:t>This </a:t>
            </a:r>
            <a:r>
              <a:rPr lang="en-GB" sz="1400" dirty="0">
                <a:solidFill>
                  <a:schemeClr val="tx2">
                    <a:lumMod val="75000"/>
                  </a:schemeClr>
                </a:solidFill>
              </a:rPr>
              <a:t>will take you to the card details input screen. You’ll need to select the card type, then entre the full 16 digit card number, the expiry date and then the Security/CV2 code. </a:t>
            </a:r>
            <a:r>
              <a:rPr lang="en-GB" sz="1400" dirty="0" smtClean="0">
                <a:solidFill>
                  <a:schemeClr val="tx2">
                    <a:lumMod val="75000"/>
                  </a:schemeClr>
                </a:solidFill>
              </a:rPr>
              <a:t>Click the </a:t>
            </a:r>
            <a:r>
              <a:rPr lang="en-GB" sz="1400" dirty="0">
                <a:solidFill>
                  <a:schemeClr val="tx2">
                    <a:lumMod val="75000"/>
                  </a:schemeClr>
                </a:solidFill>
              </a:rPr>
              <a:t>“Save” </a:t>
            </a:r>
            <a:r>
              <a:rPr lang="en-GB" sz="1400" dirty="0" smtClean="0">
                <a:solidFill>
                  <a:schemeClr val="tx2">
                    <a:lumMod val="75000"/>
                  </a:schemeClr>
                </a:solidFill>
              </a:rPr>
              <a:t>button and to exit the screen</a:t>
            </a:r>
            <a:r>
              <a:rPr lang="en-GB" sz="1400" dirty="0">
                <a:solidFill>
                  <a:schemeClr val="tx2">
                    <a:lumMod val="75000"/>
                  </a:schemeClr>
                </a:solidFill>
              </a:rPr>
              <a:t>. </a:t>
            </a:r>
            <a:endParaRPr lang="en-GB" sz="1400" dirty="0" smtClean="0">
              <a:solidFill>
                <a:schemeClr val="tx2">
                  <a:lumMod val="75000"/>
                </a:schemeClr>
              </a:solidFill>
            </a:endParaRPr>
          </a:p>
          <a:p>
            <a:endParaRPr lang="en-GB" sz="1400" dirty="0" smtClean="0">
              <a:solidFill>
                <a:schemeClr val="tx2">
                  <a:lumMod val="75000"/>
                </a:schemeClr>
              </a:solidFill>
            </a:endParaRPr>
          </a:p>
          <a:p>
            <a:endParaRPr lang="en-GB" sz="1400" dirty="0">
              <a:solidFill>
                <a:schemeClr val="tx2">
                  <a:lumMod val="75000"/>
                </a:schemeClr>
              </a:solidFill>
            </a:endParaRPr>
          </a:p>
          <a:p>
            <a:r>
              <a:rPr lang="en-GB" sz="1400" dirty="0">
                <a:solidFill>
                  <a:schemeClr val="tx2">
                    <a:lumMod val="75000"/>
                  </a:schemeClr>
                </a:solidFill>
              </a:rPr>
              <a:t>You’ll then be reverted back to </a:t>
            </a:r>
            <a:r>
              <a:rPr lang="en-GB" sz="1400" dirty="0" smtClean="0">
                <a:solidFill>
                  <a:schemeClr val="tx2">
                    <a:lumMod val="75000"/>
                  </a:schemeClr>
                </a:solidFill>
              </a:rPr>
              <a:t>the payment </a:t>
            </a:r>
            <a:r>
              <a:rPr lang="en-GB" sz="1400" dirty="0">
                <a:solidFill>
                  <a:schemeClr val="tx2">
                    <a:lumMod val="75000"/>
                  </a:schemeClr>
                </a:solidFill>
              </a:rPr>
              <a:t>screen. The card number </a:t>
            </a:r>
            <a:r>
              <a:rPr lang="en-GB" sz="1400" dirty="0" smtClean="0">
                <a:solidFill>
                  <a:schemeClr val="tx2">
                    <a:lumMod val="75000"/>
                  </a:schemeClr>
                </a:solidFill>
              </a:rPr>
              <a:t> will </a:t>
            </a:r>
            <a:r>
              <a:rPr lang="en-GB" sz="1400" dirty="0">
                <a:solidFill>
                  <a:schemeClr val="tx2">
                    <a:lumMod val="75000"/>
                  </a:schemeClr>
                </a:solidFill>
              </a:rPr>
              <a:t>automatically be encrypted </a:t>
            </a:r>
            <a:r>
              <a:rPr lang="en-GB" sz="1400" dirty="0" smtClean="0">
                <a:solidFill>
                  <a:schemeClr val="tx2">
                    <a:lumMod val="75000"/>
                  </a:schemeClr>
                </a:solidFill>
              </a:rPr>
              <a:t>and will </a:t>
            </a:r>
            <a:r>
              <a:rPr lang="en-GB" sz="1400" dirty="0">
                <a:solidFill>
                  <a:schemeClr val="tx2">
                    <a:lumMod val="75000"/>
                  </a:schemeClr>
                </a:solidFill>
              </a:rPr>
              <a:t>only show the last four digits. </a:t>
            </a:r>
          </a:p>
          <a:p>
            <a:r>
              <a:rPr lang="en-GB" sz="1400" dirty="0">
                <a:solidFill>
                  <a:schemeClr val="tx2">
                    <a:lumMod val="75000"/>
                  </a:schemeClr>
                </a:solidFill>
              </a:rPr>
              <a:t>Click “Create” in order to process </a:t>
            </a:r>
            <a:r>
              <a:rPr lang="en-GB" sz="1400" dirty="0" smtClean="0">
                <a:solidFill>
                  <a:schemeClr val="tx2">
                    <a:lumMod val="75000"/>
                  </a:schemeClr>
                </a:solidFill>
              </a:rPr>
              <a:t>the </a:t>
            </a:r>
            <a:r>
              <a:rPr lang="en-GB" sz="1400" dirty="0">
                <a:solidFill>
                  <a:schemeClr val="tx2">
                    <a:lumMod val="75000"/>
                  </a:schemeClr>
                </a:solidFill>
              </a:rPr>
              <a:t>card payment. </a:t>
            </a:r>
          </a:p>
          <a:p>
            <a:endParaRPr lang="en-GB" sz="1400" dirty="0" smtClean="0">
              <a:solidFill>
                <a:schemeClr val="tx2">
                  <a:lumMod val="50000"/>
                </a:schemeClr>
              </a:solidFill>
            </a:endParaRPr>
          </a:p>
          <a:p>
            <a:endParaRPr lang="en-GB" sz="1400" dirty="0">
              <a:solidFill>
                <a:schemeClr val="tx2">
                  <a:lumMod val="50000"/>
                </a:schemeClr>
              </a:solidFill>
            </a:endParaRPr>
          </a:p>
        </p:txBody>
      </p:sp>
      <p:pic>
        <p:nvPicPr>
          <p:cNvPr id="3" name="Picture 2"/>
          <p:cNvPicPr>
            <a:picLocks noChangeAspect="1"/>
          </p:cNvPicPr>
          <p:nvPr/>
        </p:nvPicPr>
        <p:blipFill>
          <a:blip r:embed="rId2"/>
          <a:stretch>
            <a:fillRect/>
          </a:stretch>
        </p:blipFill>
        <p:spPr>
          <a:xfrm>
            <a:off x="4063285" y="1249792"/>
            <a:ext cx="4855334" cy="3714472"/>
          </a:xfrm>
          <a:prstGeom prst="rect">
            <a:avLst/>
          </a:prstGeom>
        </p:spPr>
      </p:pic>
      <p:sp>
        <p:nvSpPr>
          <p:cNvPr id="7" name="Title 1"/>
          <p:cNvSpPr>
            <a:spLocks noGrp="1"/>
          </p:cNvSpPr>
          <p:nvPr>
            <p:ph type="title"/>
          </p:nvPr>
        </p:nvSpPr>
        <p:spPr>
          <a:xfrm>
            <a:off x="240500" y="192370"/>
            <a:ext cx="8028000" cy="875901"/>
          </a:xfrm>
        </p:spPr>
        <p:txBody>
          <a:bodyPr/>
          <a:lstStyle/>
          <a:p>
            <a:r>
              <a:rPr lang="en-US" dirty="0" smtClean="0"/>
              <a:t>Continued…</a:t>
            </a:r>
            <a:endParaRPr lang="en-GB" dirty="0"/>
          </a:p>
        </p:txBody>
      </p:sp>
      <p:sp>
        <p:nvSpPr>
          <p:cNvPr id="8" name="Rectangle 7"/>
          <p:cNvSpPr/>
          <p:nvPr/>
        </p:nvSpPr>
        <p:spPr>
          <a:xfrm>
            <a:off x="4063285" y="5247600"/>
            <a:ext cx="4572000" cy="954107"/>
          </a:xfrm>
          <a:prstGeom prst="rect">
            <a:avLst/>
          </a:prstGeom>
        </p:spPr>
        <p:txBody>
          <a:bodyPr>
            <a:spAutoFit/>
          </a:bodyPr>
          <a:lstStyle/>
          <a:p>
            <a:r>
              <a:rPr lang="en-GB" sz="1400" dirty="0">
                <a:solidFill>
                  <a:schemeClr val="tx2">
                    <a:lumMod val="75000"/>
                  </a:schemeClr>
                </a:solidFill>
              </a:rPr>
              <a:t>Once the payment has been processed you’ll be presented with the option to print a copy of the receipt. If there is no request for a copy of the receipt select “No”.</a:t>
            </a:r>
          </a:p>
        </p:txBody>
      </p:sp>
    </p:spTree>
    <p:extLst>
      <p:ext uri="{BB962C8B-B14F-4D97-AF65-F5344CB8AC3E}">
        <p14:creationId xmlns:p14="http://schemas.microsoft.com/office/powerpoint/2010/main" val="21586286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963" y="1290780"/>
            <a:ext cx="8390000" cy="4320000"/>
          </a:xfrm>
        </p:spPr>
        <p:txBody>
          <a:bodyPr>
            <a:normAutofit fontScale="90000"/>
          </a:bodyPr>
          <a:lstStyle/>
          <a:p>
            <a:r>
              <a:rPr lang="en-GB" dirty="0"/>
              <a:t>The payment will now be displayed as a credit balance on the patient’s account and when the appointment has been marked as completed, there will be an option to automatically allocate the payment to the invoice. Please do not print any receipts before the payment has been allocated, as there would be little information displayed on the </a:t>
            </a:r>
            <a:r>
              <a:rPr lang="en-GB" dirty="0" smtClean="0"/>
              <a:t>receipt.</a:t>
            </a:r>
            <a:endParaRPr lang="en-GB" dirty="0"/>
          </a:p>
        </p:txBody>
      </p:sp>
      <p:sp>
        <p:nvSpPr>
          <p:cNvPr id="3" name="Date Placeholder 2"/>
          <p:cNvSpPr>
            <a:spLocks noGrp="1"/>
          </p:cNvSpPr>
          <p:nvPr>
            <p:ph type="dt" sz="half" idx="10"/>
          </p:nvPr>
        </p:nvSpPr>
        <p:spPr/>
        <p:txBody>
          <a:bodyPr/>
          <a:lstStyle/>
          <a:p>
            <a:fld id="{A5822C09-2703-4C81-AC17-108FE6D0367C}" type="datetime1">
              <a:rPr lang="en-GB" smtClean="0"/>
              <a:t>06/07/2017</a:t>
            </a:fld>
            <a:endParaRPr lang="en-GB"/>
          </a:p>
        </p:txBody>
      </p:sp>
      <p:sp>
        <p:nvSpPr>
          <p:cNvPr id="4" name="Footer Placeholder 3"/>
          <p:cNvSpPr>
            <a:spLocks noGrp="1"/>
          </p:cNvSpPr>
          <p:nvPr>
            <p:ph type="ftr" sz="quarter" idx="11"/>
          </p:nvPr>
        </p:nvSpPr>
        <p:spPr/>
        <p:txBody>
          <a:bodyPr/>
          <a:lstStyle/>
          <a:p>
            <a:r>
              <a:rPr lang="en-GB" smtClean="0"/>
              <a:t>Global footer can be updated in the Text tools on the Insert ribbon</a:t>
            </a:r>
            <a:endParaRPr lang="en-GB"/>
          </a:p>
        </p:txBody>
      </p:sp>
      <p:sp>
        <p:nvSpPr>
          <p:cNvPr id="5" name="Slide Number Placeholder 4"/>
          <p:cNvSpPr>
            <a:spLocks noGrp="1"/>
          </p:cNvSpPr>
          <p:nvPr>
            <p:ph type="sldNum" sz="quarter" idx="12"/>
          </p:nvPr>
        </p:nvSpPr>
        <p:spPr/>
        <p:txBody>
          <a:bodyPr/>
          <a:lstStyle/>
          <a:p>
            <a:fld id="{B49CE71F-FCC4-43F7-969A-5D16C0BC8260}" type="slidenum">
              <a:rPr lang="en-GB" smtClean="0"/>
              <a:t>13</a:t>
            </a:fld>
            <a:endParaRPr lang="en-GB"/>
          </a:p>
        </p:txBody>
      </p:sp>
    </p:spTree>
    <p:extLst>
      <p:ext uri="{BB962C8B-B14F-4D97-AF65-F5344CB8AC3E}">
        <p14:creationId xmlns:p14="http://schemas.microsoft.com/office/powerpoint/2010/main" val="1679074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00" y="570329"/>
            <a:ext cx="8028000" cy="875901"/>
          </a:xfrm>
        </p:spPr>
        <p:txBody>
          <a:bodyPr/>
          <a:lstStyle/>
          <a:p>
            <a:pPr algn="ctr"/>
            <a:r>
              <a:rPr lang="en-GB" dirty="0" smtClean="0"/>
              <a:t>Appointment </a:t>
            </a:r>
            <a:r>
              <a:rPr lang="en-GB" dirty="0"/>
              <a:t>has </a:t>
            </a:r>
            <a:r>
              <a:rPr lang="en-GB" dirty="0" smtClean="0"/>
              <a:t>been completed but </a:t>
            </a:r>
            <a:r>
              <a:rPr lang="en-GB" dirty="0"/>
              <a:t>no payment was taken at the point of booking </a:t>
            </a:r>
            <a:br>
              <a:rPr lang="en-GB" dirty="0"/>
            </a:br>
            <a:endParaRPr lang="en-GB" dirty="0"/>
          </a:p>
        </p:txBody>
      </p:sp>
      <p:sp>
        <p:nvSpPr>
          <p:cNvPr id="5" name="Date Placeholder 4"/>
          <p:cNvSpPr>
            <a:spLocks noGrp="1"/>
          </p:cNvSpPr>
          <p:nvPr>
            <p:ph type="dt" sz="half" idx="10"/>
          </p:nvPr>
        </p:nvSpPr>
        <p:spPr/>
        <p:txBody>
          <a:bodyPr/>
          <a:lstStyle/>
          <a:p>
            <a:fld id="{2CDB588D-0E23-4B87-8CF1-07E1BB79D762}" type="datetime1">
              <a:rPr lang="en-GB" smtClean="0"/>
              <a:t>06/07/2017</a:t>
            </a:fld>
            <a:endParaRPr lang="en-GB" dirty="0"/>
          </a:p>
        </p:txBody>
      </p:sp>
      <p:sp>
        <p:nvSpPr>
          <p:cNvPr id="6" name="Footer Placeholder 5"/>
          <p:cNvSpPr>
            <a:spLocks noGrp="1"/>
          </p:cNvSpPr>
          <p:nvPr>
            <p:ph type="ftr" sz="quarter" idx="11"/>
          </p:nvPr>
        </p:nvSpPr>
        <p:spPr/>
        <p:txBody>
          <a:bodyPr/>
          <a:lstStyle/>
          <a:p>
            <a:r>
              <a:rPr lang="en-GB" smtClean="0"/>
              <a:t>Global footer can be updated in the Text tools on the Insert ribbon  |</a:t>
            </a:r>
            <a:endParaRPr lang="en-GB" dirty="0"/>
          </a:p>
        </p:txBody>
      </p:sp>
      <p:sp>
        <p:nvSpPr>
          <p:cNvPr id="7" name="Slide Number Placeholder 6"/>
          <p:cNvSpPr>
            <a:spLocks noGrp="1"/>
          </p:cNvSpPr>
          <p:nvPr>
            <p:ph type="sldNum" sz="quarter" idx="12"/>
          </p:nvPr>
        </p:nvSpPr>
        <p:spPr/>
        <p:txBody>
          <a:bodyPr/>
          <a:lstStyle/>
          <a:p>
            <a:fld id="{B49CE71F-FCC4-43F7-969A-5D16C0BC8260}" type="slidenum">
              <a:rPr lang="en-GB" smtClean="0"/>
              <a:t>14</a:t>
            </a:fld>
            <a:endParaRPr lang="en-GB"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89" r="905"/>
          <a:stretch/>
        </p:blipFill>
        <p:spPr bwMode="auto">
          <a:xfrm>
            <a:off x="95003" y="1699100"/>
            <a:ext cx="8965870" cy="4250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5712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727" y="467299"/>
            <a:ext cx="8028000" cy="875901"/>
          </a:xfrm>
        </p:spPr>
        <p:txBody>
          <a:bodyPr>
            <a:normAutofit fontScale="90000"/>
          </a:bodyPr>
          <a:lstStyle/>
          <a:p>
            <a:r>
              <a:rPr lang="en-GB" dirty="0"/>
              <a:t>How to </a:t>
            </a:r>
            <a:r>
              <a:rPr lang="en-GB" dirty="0" smtClean="0"/>
              <a:t>process </a:t>
            </a:r>
            <a:r>
              <a:rPr lang="en-GB" dirty="0"/>
              <a:t>payment, when </a:t>
            </a:r>
            <a:r>
              <a:rPr lang="en-GB" dirty="0" smtClean="0"/>
              <a:t>completing an appointment.</a:t>
            </a:r>
            <a:endParaRPr lang="en-GB" dirty="0"/>
          </a:p>
        </p:txBody>
      </p:sp>
      <p:sp>
        <p:nvSpPr>
          <p:cNvPr id="3" name="Content Placeholder 2"/>
          <p:cNvSpPr>
            <a:spLocks noGrp="1"/>
          </p:cNvSpPr>
          <p:nvPr>
            <p:ph idx="1"/>
          </p:nvPr>
        </p:nvSpPr>
        <p:spPr>
          <a:xfrm>
            <a:off x="429211" y="2021983"/>
            <a:ext cx="3635309" cy="3902298"/>
          </a:xfrm>
        </p:spPr>
        <p:txBody>
          <a:bodyPr>
            <a:normAutofit/>
          </a:bodyPr>
          <a:lstStyle/>
          <a:p>
            <a:r>
              <a:rPr lang="en-GB" dirty="0">
                <a:solidFill>
                  <a:schemeClr val="tx2">
                    <a:lumMod val="75000"/>
                  </a:schemeClr>
                </a:solidFill>
              </a:rPr>
              <a:t>When completing an appointment, you will be presented with the option to “Invoice Now” or “Invoice </a:t>
            </a:r>
            <a:r>
              <a:rPr lang="en-GB" dirty="0" smtClean="0">
                <a:solidFill>
                  <a:schemeClr val="tx2">
                    <a:lumMod val="75000"/>
                  </a:schemeClr>
                </a:solidFill>
              </a:rPr>
              <a:t>Later”</a:t>
            </a:r>
          </a:p>
          <a:p>
            <a:endParaRPr lang="en-GB" dirty="0" smtClean="0"/>
          </a:p>
          <a:p>
            <a:r>
              <a:rPr lang="en-GB" b="1" u="sng" dirty="0" smtClean="0">
                <a:solidFill>
                  <a:srgbClr val="FF0000"/>
                </a:solidFill>
              </a:rPr>
              <a:t>Before </a:t>
            </a:r>
            <a:r>
              <a:rPr lang="en-GB" b="1" u="sng" dirty="0">
                <a:solidFill>
                  <a:srgbClr val="FF0000"/>
                </a:solidFill>
              </a:rPr>
              <a:t>processing the payment you must ensure that the correct rate has been applied for the patient.</a:t>
            </a:r>
            <a:r>
              <a:rPr lang="en-GB" dirty="0"/>
              <a:t> </a:t>
            </a:r>
            <a:endParaRPr lang="en-GB" dirty="0" smtClean="0"/>
          </a:p>
          <a:p>
            <a:endParaRPr lang="en-GB" dirty="0"/>
          </a:p>
          <a:p>
            <a:r>
              <a:rPr lang="en-GB" dirty="0" smtClean="0">
                <a:solidFill>
                  <a:schemeClr val="tx2">
                    <a:lumMod val="75000"/>
                  </a:schemeClr>
                </a:solidFill>
              </a:rPr>
              <a:t>If </a:t>
            </a:r>
            <a:r>
              <a:rPr lang="en-GB" dirty="0">
                <a:solidFill>
                  <a:schemeClr val="tx2">
                    <a:lumMod val="75000"/>
                  </a:schemeClr>
                </a:solidFill>
              </a:rPr>
              <a:t>the correct rate is not displayed, please use the dropdown tab and select the correct </a:t>
            </a:r>
            <a:r>
              <a:rPr lang="en-GB" dirty="0" smtClean="0">
                <a:solidFill>
                  <a:schemeClr val="tx2">
                    <a:lumMod val="75000"/>
                  </a:schemeClr>
                </a:solidFill>
              </a:rPr>
              <a:t>rate. </a:t>
            </a:r>
            <a:r>
              <a:rPr lang="en-GB" dirty="0">
                <a:solidFill>
                  <a:schemeClr val="tx2">
                    <a:lumMod val="75000"/>
                  </a:schemeClr>
                </a:solidFill>
              </a:rPr>
              <a:t>Select “Invoice Now” and then “Create”.</a:t>
            </a:r>
          </a:p>
        </p:txBody>
      </p:sp>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15</a:t>
            </a:fld>
            <a:endParaRPr lang="en-GB"/>
          </a:p>
        </p:txBody>
      </p:sp>
      <p:pic>
        <p:nvPicPr>
          <p:cNvPr id="8" name="Content Placeholder 7"/>
          <p:cNvPicPr>
            <a:picLocks noGrp="1" noChangeAspect="1"/>
          </p:cNvPicPr>
          <p:nvPr>
            <p:ph idx="13"/>
          </p:nvPr>
        </p:nvPicPr>
        <p:blipFill rotWithShape="1">
          <a:blip r:embed="rId3"/>
          <a:srcRect t="1988" r="729"/>
          <a:stretch/>
        </p:blipFill>
        <p:spPr>
          <a:xfrm>
            <a:off x="4267201" y="1754909"/>
            <a:ext cx="4765963" cy="4424186"/>
          </a:xfrm>
          <a:prstGeom prst="rect">
            <a:avLst/>
          </a:prstGeom>
        </p:spPr>
      </p:pic>
    </p:spTree>
    <p:extLst>
      <p:ext uri="{BB962C8B-B14F-4D97-AF65-F5344CB8AC3E}">
        <p14:creationId xmlns:p14="http://schemas.microsoft.com/office/powerpoint/2010/main" val="24522823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16</a:t>
            </a:fld>
            <a:endParaRPr lang="en-GB"/>
          </a:p>
        </p:txBody>
      </p:sp>
      <p:sp>
        <p:nvSpPr>
          <p:cNvPr id="10" name="Content Placeholder 9"/>
          <p:cNvSpPr>
            <a:spLocks noGrp="1"/>
          </p:cNvSpPr>
          <p:nvPr>
            <p:ph idx="13"/>
          </p:nvPr>
        </p:nvSpPr>
        <p:spPr>
          <a:xfrm>
            <a:off x="380278" y="1319933"/>
            <a:ext cx="1448522" cy="5029351"/>
          </a:xfrm>
        </p:spPr>
        <p:txBody>
          <a:bodyPr>
            <a:normAutofit/>
          </a:bodyPr>
          <a:lstStyle/>
          <a:p>
            <a:pPr algn="ctr"/>
            <a:r>
              <a:rPr lang="en-GB" dirty="0">
                <a:solidFill>
                  <a:schemeClr val="tx2">
                    <a:lumMod val="75000"/>
                  </a:schemeClr>
                </a:solidFill>
              </a:rPr>
              <a:t>When you’ve selected “Invoice Now”, it will take you to the invoice </a:t>
            </a:r>
            <a:r>
              <a:rPr lang="en-GB" dirty="0" smtClean="0">
                <a:solidFill>
                  <a:schemeClr val="tx2">
                    <a:lumMod val="75000"/>
                  </a:schemeClr>
                </a:solidFill>
              </a:rPr>
              <a:t>screen as shown here. </a:t>
            </a:r>
          </a:p>
          <a:p>
            <a:pPr algn="ctr"/>
            <a:endParaRPr lang="en-GB" dirty="0">
              <a:solidFill>
                <a:schemeClr val="tx2">
                  <a:lumMod val="75000"/>
                </a:schemeClr>
              </a:solidFill>
            </a:endParaRPr>
          </a:p>
          <a:p>
            <a:pPr algn="ctr"/>
            <a:r>
              <a:rPr lang="en-GB" dirty="0" smtClean="0">
                <a:solidFill>
                  <a:schemeClr val="tx2">
                    <a:lumMod val="75000"/>
                  </a:schemeClr>
                </a:solidFill>
              </a:rPr>
              <a:t>You </a:t>
            </a:r>
            <a:r>
              <a:rPr lang="en-GB" dirty="0">
                <a:solidFill>
                  <a:schemeClr val="tx2">
                    <a:lumMod val="75000"/>
                  </a:schemeClr>
                </a:solidFill>
              </a:rPr>
              <a:t>are now able to process </a:t>
            </a:r>
            <a:r>
              <a:rPr lang="en-GB" dirty="0" smtClean="0">
                <a:solidFill>
                  <a:schemeClr val="tx2">
                    <a:lumMod val="75000"/>
                  </a:schemeClr>
                </a:solidFill>
              </a:rPr>
              <a:t>the </a:t>
            </a:r>
            <a:r>
              <a:rPr lang="en-GB" dirty="0">
                <a:solidFill>
                  <a:schemeClr val="tx2">
                    <a:lumMod val="75000"/>
                  </a:schemeClr>
                </a:solidFill>
              </a:rPr>
              <a:t>payment. Select “Accept Payment” show on the bottom right, this will take you to the payment screen.</a:t>
            </a:r>
          </a:p>
          <a:p>
            <a:endParaRPr lang="en-GB" dirty="0"/>
          </a:p>
        </p:txBody>
      </p:sp>
      <p:grpSp>
        <p:nvGrpSpPr>
          <p:cNvPr id="2" name="Group 1"/>
          <p:cNvGrpSpPr/>
          <p:nvPr/>
        </p:nvGrpSpPr>
        <p:grpSpPr>
          <a:xfrm>
            <a:off x="2100557" y="1037663"/>
            <a:ext cx="6604000" cy="5162150"/>
            <a:chOff x="2100557" y="1037663"/>
            <a:chExt cx="6604000" cy="5162150"/>
          </a:xfrm>
        </p:grpSpPr>
        <p:pic>
          <p:nvPicPr>
            <p:cNvPr id="9" name="Picture 8"/>
            <p:cNvPicPr>
              <a:picLocks noChangeAspect="1"/>
            </p:cNvPicPr>
            <p:nvPr/>
          </p:nvPicPr>
          <p:blipFill rotWithShape="1">
            <a:blip r:embed="rId2"/>
            <a:srcRect l="1126" r="4616" b="3449"/>
            <a:stretch/>
          </p:blipFill>
          <p:spPr>
            <a:xfrm>
              <a:off x="2100557" y="1037663"/>
              <a:ext cx="6604000" cy="5162150"/>
            </a:xfrm>
            <a:prstGeom prst="rect">
              <a:avLst/>
            </a:prstGeom>
          </p:spPr>
        </p:pic>
        <p:sp>
          <p:nvSpPr>
            <p:cNvPr id="12" name="Right Arrow 11"/>
            <p:cNvSpPr/>
            <p:nvPr/>
          </p:nvSpPr>
          <p:spPr>
            <a:xfrm>
              <a:off x="6976965" y="5007562"/>
              <a:ext cx="698841" cy="26771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itle 1"/>
          <p:cNvSpPr>
            <a:spLocks noGrp="1"/>
          </p:cNvSpPr>
          <p:nvPr>
            <p:ph type="title"/>
          </p:nvPr>
        </p:nvSpPr>
        <p:spPr>
          <a:xfrm>
            <a:off x="240500" y="192370"/>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19035957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17</a:t>
            </a:fld>
            <a:endParaRPr lang="en-GB"/>
          </a:p>
        </p:txBody>
      </p:sp>
      <p:sp>
        <p:nvSpPr>
          <p:cNvPr id="10" name="Content Placeholder 9"/>
          <p:cNvSpPr>
            <a:spLocks noGrp="1"/>
          </p:cNvSpPr>
          <p:nvPr>
            <p:ph idx="13"/>
          </p:nvPr>
        </p:nvSpPr>
        <p:spPr>
          <a:xfrm>
            <a:off x="551306" y="964539"/>
            <a:ext cx="8221511" cy="1027424"/>
          </a:xfrm>
        </p:spPr>
        <p:txBody>
          <a:bodyPr>
            <a:noAutofit/>
          </a:bodyPr>
          <a:lstStyle/>
          <a:p>
            <a:r>
              <a:rPr lang="en-GB" dirty="0">
                <a:solidFill>
                  <a:schemeClr val="tx2">
                    <a:lumMod val="75000"/>
                  </a:schemeClr>
                </a:solidFill>
              </a:rPr>
              <a:t>Once you’ve arrived at the payment screen, </a:t>
            </a:r>
            <a:r>
              <a:rPr lang="en-GB" dirty="0" smtClean="0">
                <a:solidFill>
                  <a:schemeClr val="tx2">
                    <a:lumMod val="75000"/>
                  </a:schemeClr>
                </a:solidFill>
              </a:rPr>
              <a:t>you can select the payment method. If the patient is paying by cash or cheque, select “Cash” as the payment method and then click  “Create”. If the payment method is a card, you will be able to process if an existing card is on the system. </a:t>
            </a:r>
            <a:endParaRPr lang="en-GB" sz="1800" dirty="0"/>
          </a:p>
        </p:txBody>
      </p:sp>
      <p:pic>
        <p:nvPicPr>
          <p:cNvPr id="2" name="Picture 1"/>
          <p:cNvPicPr>
            <a:picLocks noChangeAspect="1"/>
          </p:cNvPicPr>
          <p:nvPr/>
        </p:nvPicPr>
        <p:blipFill rotWithShape="1">
          <a:blip r:embed="rId2"/>
          <a:srcRect t="2692"/>
          <a:stretch/>
        </p:blipFill>
        <p:spPr>
          <a:xfrm>
            <a:off x="2624805" y="2299696"/>
            <a:ext cx="6315438" cy="3927820"/>
          </a:xfrm>
          <a:prstGeom prst="rect">
            <a:avLst/>
          </a:prstGeom>
        </p:spPr>
      </p:pic>
      <p:sp>
        <p:nvSpPr>
          <p:cNvPr id="7" name="Title 1"/>
          <p:cNvSpPr>
            <a:spLocks noGrp="1"/>
          </p:cNvSpPr>
          <p:nvPr>
            <p:ph type="title"/>
          </p:nvPr>
        </p:nvSpPr>
        <p:spPr>
          <a:xfrm>
            <a:off x="240500" y="192370"/>
            <a:ext cx="8028000" cy="875901"/>
          </a:xfrm>
        </p:spPr>
        <p:txBody>
          <a:bodyPr/>
          <a:lstStyle/>
          <a:p>
            <a:r>
              <a:rPr lang="en-US" dirty="0" smtClean="0"/>
              <a:t>Continued…</a:t>
            </a:r>
            <a:endParaRPr lang="en-GB" dirty="0"/>
          </a:p>
        </p:txBody>
      </p:sp>
      <p:sp>
        <p:nvSpPr>
          <p:cNvPr id="3" name="Rectangle 2"/>
          <p:cNvSpPr/>
          <p:nvPr/>
        </p:nvSpPr>
        <p:spPr>
          <a:xfrm>
            <a:off x="431442" y="2299696"/>
            <a:ext cx="2079938" cy="3785652"/>
          </a:xfrm>
          <a:prstGeom prst="rect">
            <a:avLst/>
          </a:prstGeom>
        </p:spPr>
        <p:txBody>
          <a:bodyPr wrap="square">
            <a:spAutoFit/>
          </a:bodyPr>
          <a:lstStyle/>
          <a:p>
            <a:r>
              <a:rPr lang="en-GB" sz="1600" dirty="0">
                <a:solidFill>
                  <a:schemeClr val="tx2">
                    <a:lumMod val="75000"/>
                  </a:schemeClr>
                </a:solidFill>
              </a:rPr>
              <a:t>You </a:t>
            </a:r>
            <a:r>
              <a:rPr lang="en-GB" sz="1600" b="1" u="sng" dirty="0">
                <a:solidFill>
                  <a:schemeClr val="tx2">
                    <a:lumMod val="75000"/>
                  </a:schemeClr>
                </a:solidFill>
              </a:rPr>
              <a:t>must </a:t>
            </a:r>
            <a:r>
              <a:rPr lang="en-GB" sz="1600" dirty="0">
                <a:solidFill>
                  <a:schemeClr val="tx2">
                    <a:lumMod val="75000"/>
                  </a:schemeClr>
                </a:solidFill>
              </a:rPr>
              <a:t>verify with the patient if they want to use the same card and confirm the last four digits. If they are happy to proceed with the same card, you’ll need to enter the “Security No:” which is on the reverse of the card (CV2 code) and then click on the “Create” button</a:t>
            </a:r>
            <a:r>
              <a:rPr lang="en-GB" sz="1600" dirty="0" smtClean="0">
                <a:solidFill>
                  <a:schemeClr val="tx2">
                    <a:lumMod val="75000"/>
                  </a:schemeClr>
                </a:solidFill>
              </a:rPr>
              <a:t>. </a:t>
            </a:r>
            <a:endParaRPr lang="en-GB" sz="1600" dirty="0">
              <a:solidFill>
                <a:schemeClr val="tx2">
                  <a:lumMod val="75000"/>
                </a:schemeClr>
              </a:solidFill>
            </a:endParaRPr>
          </a:p>
        </p:txBody>
      </p:sp>
    </p:spTree>
    <p:extLst>
      <p:ext uri="{BB962C8B-B14F-4D97-AF65-F5344CB8AC3E}">
        <p14:creationId xmlns:p14="http://schemas.microsoft.com/office/powerpoint/2010/main" val="7826338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18</a:t>
            </a:fld>
            <a:endParaRPr lang="en-GB"/>
          </a:p>
        </p:txBody>
      </p:sp>
      <p:sp>
        <p:nvSpPr>
          <p:cNvPr id="10" name="Content Placeholder 9"/>
          <p:cNvSpPr>
            <a:spLocks noGrp="1"/>
          </p:cNvSpPr>
          <p:nvPr>
            <p:ph idx="13"/>
          </p:nvPr>
        </p:nvSpPr>
        <p:spPr>
          <a:xfrm>
            <a:off x="297196" y="1300789"/>
            <a:ext cx="3241111" cy="5357587"/>
          </a:xfrm>
        </p:spPr>
        <p:txBody>
          <a:bodyPr>
            <a:normAutofit/>
          </a:bodyPr>
          <a:lstStyle/>
          <a:p>
            <a:r>
              <a:rPr lang="en-GB" sz="1400" dirty="0">
                <a:solidFill>
                  <a:schemeClr val="tx2">
                    <a:lumMod val="75000"/>
                  </a:schemeClr>
                </a:solidFill>
              </a:rPr>
              <a:t>If there are no valid/pre-existing card details, you’ll need to enter new card details by changing the payment method to “Card” (at the top right of the payment screen) and </a:t>
            </a:r>
            <a:r>
              <a:rPr lang="en-GB" sz="1400" dirty="0" smtClean="0">
                <a:solidFill>
                  <a:schemeClr val="tx2">
                    <a:lumMod val="75000"/>
                  </a:schemeClr>
                </a:solidFill>
              </a:rPr>
              <a:t>then select </a:t>
            </a:r>
            <a:r>
              <a:rPr lang="en-GB" sz="1400" dirty="0">
                <a:solidFill>
                  <a:schemeClr val="tx2">
                    <a:lumMod val="75000"/>
                  </a:schemeClr>
                </a:solidFill>
              </a:rPr>
              <a:t>“New Card</a:t>
            </a:r>
            <a:r>
              <a:rPr lang="en-GB" sz="1400" dirty="0" smtClean="0">
                <a:solidFill>
                  <a:schemeClr val="tx2">
                    <a:lumMod val="75000"/>
                  </a:schemeClr>
                </a:solidFill>
              </a:rPr>
              <a:t>”. </a:t>
            </a:r>
          </a:p>
          <a:p>
            <a:endParaRPr lang="en-GB" sz="1400" dirty="0">
              <a:solidFill>
                <a:schemeClr val="tx2">
                  <a:lumMod val="75000"/>
                </a:schemeClr>
              </a:solidFill>
            </a:endParaRPr>
          </a:p>
          <a:p>
            <a:r>
              <a:rPr lang="en-GB" sz="1400" dirty="0" smtClean="0">
                <a:solidFill>
                  <a:schemeClr val="tx2">
                    <a:lumMod val="75000"/>
                  </a:schemeClr>
                </a:solidFill>
              </a:rPr>
              <a:t>This </a:t>
            </a:r>
            <a:r>
              <a:rPr lang="en-GB" sz="1400" dirty="0">
                <a:solidFill>
                  <a:schemeClr val="tx2">
                    <a:lumMod val="75000"/>
                  </a:schemeClr>
                </a:solidFill>
              </a:rPr>
              <a:t>will take you to the card details input screen. You’ll need to select the card type, then entre the full 16 digit card number, the expiry date and then the Security/CV2 code. </a:t>
            </a:r>
            <a:r>
              <a:rPr lang="en-GB" sz="1400" dirty="0" smtClean="0">
                <a:solidFill>
                  <a:schemeClr val="tx2">
                    <a:lumMod val="75000"/>
                  </a:schemeClr>
                </a:solidFill>
              </a:rPr>
              <a:t>Click the </a:t>
            </a:r>
            <a:r>
              <a:rPr lang="en-GB" sz="1400" dirty="0">
                <a:solidFill>
                  <a:schemeClr val="tx2">
                    <a:lumMod val="75000"/>
                  </a:schemeClr>
                </a:solidFill>
              </a:rPr>
              <a:t>“Save” button, </a:t>
            </a:r>
            <a:r>
              <a:rPr lang="en-GB" sz="1400" dirty="0" smtClean="0">
                <a:solidFill>
                  <a:schemeClr val="tx2">
                    <a:lumMod val="75000"/>
                  </a:schemeClr>
                </a:solidFill>
              </a:rPr>
              <a:t>to exit the screen</a:t>
            </a:r>
            <a:r>
              <a:rPr lang="en-GB" sz="1400" dirty="0">
                <a:solidFill>
                  <a:schemeClr val="tx2">
                    <a:lumMod val="75000"/>
                  </a:schemeClr>
                </a:solidFill>
              </a:rPr>
              <a:t>. </a:t>
            </a:r>
            <a:endParaRPr lang="en-GB" sz="1400" dirty="0" smtClean="0">
              <a:solidFill>
                <a:schemeClr val="tx2">
                  <a:lumMod val="75000"/>
                </a:schemeClr>
              </a:solidFill>
            </a:endParaRPr>
          </a:p>
          <a:p>
            <a:endParaRPr lang="en-GB" sz="1400" dirty="0">
              <a:solidFill>
                <a:schemeClr val="tx2">
                  <a:lumMod val="75000"/>
                </a:schemeClr>
              </a:solidFill>
            </a:endParaRPr>
          </a:p>
          <a:p>
            <a:r>
              <a:rPr lang="en-GB" sz="1400" dirty="0" smtClean="0">
                <a:solidFill>
                  <a:schemeClr val="tx2">
                    <a:lumMod val="75000"/>
                  </a:schemeClr>
                </a:solidFill>
              </a:rPr>
              <a:t>You’ll then be </a:t>
            </a:r>
            <a:r>
              <a:rPr lang="en-GB" sz="1400" dirty="0">
                <a:solidFill>
                  <a:schemeClr val="tx2">
                    <a:lumMod val="75000"/>
                  </a:schemeClr>
                </a:solidFill>
              </a:rPr>
              <a:t>reverted back to the payment screen. The card number will automatically be encrypted and will only show the last four digits. </a:t>
            </a:r>
            <a:r>
              <a:rPr lang="en-GB" sz="1400" dirty="0" smtClean="0">
                <a:solidFill>
                  <a:schemeClr val="tx2">
                    <a:lumMod val="75000"/>
                  </a:schemeClr>
                </a:solidFill>
              </a:rPr>
              <a:t>Click “Create</a:t>
            </a:r>
            <a:r>
              <a:rPr lang="en-GB" sz="1400" dirty="0">
                <a:solidFill>
                  <a:schemeClr val="tx2">
                    <a:lumMod val="75000"/>
                  </a:schemeClr>
                </a:solidFill>
              </a:rPr>
              <a:t>” in order to process the card payment</a:t>
            </a:r>
            <a:r>
              <a:rPr lang="en-GB" sz="1400" dirty="0" smtClean="0">
                <a:solidFill>
                  <a:schemeClr val="tx2">
                    <a:lumMod val="75000"/>
                  </a:schemeClr>
                </a:solidFill>
              </a:rPr>
              <a:t>. </a:t>
            </a:r>
            <a:endParaRPr lang="en-GB" dirty="0">
              <a:solidFill>
                <a:schemeClr val="tx2">
                  <a:lumMod val="75000"/>
                </a:schemeClr>
              </a:solidFill>
            </a:endParaRPr>
          </a:p>
        </p:txBody>
      </p:sp>
      <p:pic>
        <p:nvPicPr>
          <p:cNvPr id="3" name="Picture 2"/>
          <p:cNvPicPr>
            <a:picLocks noChangeAspect="1"/>
          </p:cNvPicPr>
          <p:nvPr/>
        </p:nvPicPr>
        <p:blipFill>
          <a:blip r:embed="rId2"/>
          <a:stretch>
            <a:fillRect/>
          </a:stretch>
        </p:blipFill>
        <p:spPr>
          <a:xfrm>
            <a:off x="3731488" y="1481094"/>
            <a:ext cx="5310909" cy="4063000"/>
          </a:xfrm>
          <a:prstGeom prst="rect">
            <a:avLst/>
          </a:prstGeom>
        </p:spPr>
      </p:pic>
      <p:sp>
        <p:nvSpPr>
          <p:cNvPr id="7" name="Title 1"/>
          <p:cNvSpPr>
            <a:spLocks noGrp="1"/>
          </p:cNvSpPr>
          <p:nvPr>
            <p:ph type="title"/>
          </p:nvPr>
        </p:nvSpPr>
        <p:spPr>
          <a:xfrm>
            <a:off x="240500" y="372674"/>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538330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5822C09-2703-4C81-AC17-108FE6D0367C}" type="datetime1">
              <a:rPr lang="en-GB" smtClean="0"/>
              <a:t>06/07/2017</a:t>
            </a:fld>
            <a:endParaRPr lang="en-GB"/>
          </a:p>
        </p:txBody>
      </p:sp>
      <p:sp>
        <p:nvSpPr>
          <p:cNvPr id="4" name="Footer Placeholder 3"/>
          <p:cNvSpPr>
            <a:spLocks noGrp="1"/>
          </p:cNvSpPr>
          <p:nvPr>
            <p:ph type="ftr" sz="quarter" idx="11"/>
          </p:nvPr>
        </p:nvSpPr>
        <p:spPr/>
        <p:txBody>
          <a:bodyPr/>
          <a:lstStyle/>
          <a:p>
            <a:r>
              <a:rPr lang="en-GB" smtClean="0"/>
              <a:t>Global footer can be updated in the Text tools on the Insert ribbon</a:t>
            </a:r>
            <a:endParaRPr lang="en-GB"/>
          </a:p>
        </p:txBody>
      </p:sp>
      <p:sp>
        <p:nvSpPr>
          <p:cNvPr id="5" name="Slide Number Placeholder 4"/>
          <p:cNvSpPr>
            <a:spLocks noGrp="1"/>
          </p:cNvSpPr>
          <p:nvPr>
            <p:ph type="sldNum" sz="quarter" idx="12"/>
          </p:nvPr>
        </p:nvSpPr>
        <p:spPr/>
        <p:txBody>
          <a:bodyPr/>
          <a:lstStyle/>
          <a:p>
            <a:fld id="{B49CE71F-FCC4-43F7-969A-5D16C0BC8260}" type="slidenum">
              <a:rPr lang="en-GB" smtClean="0"/>
              <a:t>19</a:t>
            </a:fld>
            <a:endParaRPr lang="en-GB"/>
          </a:p>
        </p:txBody>
      </p:sp>
      <p:sp>
        <p:nvSpPr>
          <p:cNvPr id="6" name="Title 1"/>
          <p:cNvSpPr txBox="1">
            <a:spLocks/>
          </p:cNvSpPr>
          <p:nvPr/>
        </p:nvSpPr>
        <p:spPr>
          <a:xfrm>
            <a:off x="240500" y="192370"/>
            <a:ext cx="8028000" cy="875901"/>
          </a:xfrm>
          <a:prstGeom prst="rect">
            <a:avLst/>
          </a:prstGeom>
        </p:spPr>
        <p:txBody>
          <a:bodyPr vert="horz" lIns="0" tIns="0" rIns="0" bIns="0" rtlCol="0" anchor="t" anchorCtr="0">
            <a:normAutofit/>
          </a:bodyPr>
          <a:lstStyle>
            <a:lvl1pPr algn="l" defTabSz="914400" rtl="0" eaLnBrk="1" latinLnBrk="0" hangingPunct="1">
              <a:lnSpc>
                <a:spcPts val="3900"/>
              </a:lnSpc>
              <a:spcBef>
                <a:spcPct val="0"/>
              </a:spcBef>
              <a:buNone/>
              <a:defRPr sz="3600" kern="1200" baseline="0">
                <a:solidFill>
                  <a:srgbClr val="00A200"/>
                </a:solidFill>
                <a:latin typeface="Nuffield Health Sans" pitchFamily="2" charset="0"/>
                <a:ea typeface="+mj-ea"/>
                <a:cs typeface="+mj-cs"/>
              </a:defRPr>
            </a:lvl1pPr>
          </a:lstStyle>
          <a:p>
            <a:r>
              <a:rPr lang="en-US" dirty="0" smtClean="0"/>
              <a:t>Receipts…</a:t>
            </a:r>
            <a:endParaRPr lang="en-GB"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479"/>
          <a:stretch/>
        </p:blipFill>
        <p:spPr bwMode="auto">
          <a:xfrm>
            <a:off x="240500" y="1068271"/>
            <a:ext cx="2822441"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0" y="2322511"/>
            <a:ext cx="6953250" cy="13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555" y="3857178"/>
            <a:ext cx="2955787" cy="2226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3062941" y="839194"/>
            <a:ext cx="6081059" cy="1477328"/>
          </a:xfrm>
          <a:prstGeom prst="rect">
            <a:avLst/>
          </a:prstGeom>
        </p:spPr>
        <p:txBody>
          <a:bodyPr wrap="square">
            <a:spAutoFit/>
          </a:bodyPr>
          <a:lstStyle/>
          <a:p>
            <a:r>
              <a:rPr lang="en-GB" dirty="0">
                <a:solidFill>
                  <a:schemeClr val="tx2">
                    <a:lumMod val="75000"/>
                  </a:schemeClr>
                </a:solidFill>
              </a:rPr>
              <a:t>Once the payment has been processed you’ll be presented with the option to print a copy of the receipt. If there is no request for a copy of the receipt select “No” and the window will close and take you back to the invoice window. </a:t>
            </a:r>
          </a:p>
        </p:txBody>
      </p:sp>
      <p:sp>
        <p:nvSpPr>
          <p:cNvPr id="9" name="Rectangle 8"/>
          <p:cNvSpPr/>
          <p:nvPr/>
        </p:nvSpPr>
        <p:spPr>
          <a:xfrm>
            <a:off x="3717125" y="4093184"/>
            <a:ext cx="4572000" cy="1754326"/>
          </a:xfrm>
          <a:prstGeom prst="rect">
            <a:avLst/>
          </a:prstGeom>
        </p:spPr>
        <p:txBody>
          <a:bodyPr>
            <a:spAutoFit/>
          </a:bodyPr>
          <a:lstStyle/>
          <a:p>
            <a:r>
              <a:rPr lang="en-GB" dirty="0">
                <a:solidFill>
                  <a:schemeClr val="tx2">
                    <a:lumMod val="75000"/>
                  </a:schemeClr>
                </a:solidFill>
              </a:rPr>
              <a:t/>
            </a:r>
            <a:br>
              <a:rPr lang="en-GB" dirty="0">
                <a:solidFill>
                  <a:schemeClr val="tx2">
                    <a:lumMod val="75000"/>
                  </a:schemeClr>
                </a:solidFill>
              </a:rPr>
            </a:br>
            <a:r>
              <a:rPr lang="en-GB" dirty="0">
                <a:solidFill>
                  <a:schemeClr val="tx2">
                    <a:lumMod val="75000"/>
                  </a:schemeClr>
                </a:solidFill>
              </a:rPr>
              <a:t>If yes then print the receipt out or save as a PDF copy and email to the patient.</a:t>
            </a:r>
            <a:br>
              <a:rPr lang="en-GB" dirty="0">
                <a:solidFill>
                  <a:schemeClr val="tx2">
                    <a:lumMod val="75000"/>
                  </a:schemeClr>
                </a:solidFill>
              </a:rPr>
            </a:br>
            <a:r>
              <a:rPr lang="en-GB" dirty="0">
                <a:solidFill>
                  <a:schemeClr val="tx2">
                    <a:lumMod val="75000"/>
                  </a:schemeClr>
                </a:solidFill>
              </a:rPr>
              <a:t/>
            </a:r>
            <a:br>
              <a:rPr lang="en-GB" dirty="0">
                <a:solidFill>
                  <a:schemeClr val="tx2">
                    <a:lumMod val="75000"/>
                  </a:schemeClr>
                </a:solidFill>
              </a:rPr>
            </a:br>
            <a:r>
              <a:rPr lang="en-GB" dirty="0">
                <a:solidFill>
                  <a:schemeClr val="tx2">
                    <a:lumMod val="75000"/>
                  </a:schemeClr>
                </a:solidFill>
              </a:rPr>
              <a:t>You should now see that the invoice has been fully settled. </a:t>
            </a:r>
          </a:p>
        </p:txBody>
      </p:sp>
      <p:sp>
        <p:nvSpPr>
          <p:cNvPr id="10" name="Oval 9"/>
          <p:cNvSpPr/>
          <p:nvPr/>
        </p:nvSpPr>
        <p:spPr>
          <a:xfrm>
            <a:off x="1467655" y="2473130"/>
            <a:ext cx="222165" cy="2658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689820" y="2473130"/>
            <a:ext cx="222165" cy="2658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flipH="1">
            <a:off x="1226820" y="2738952"/>
            <a:ext cx="351917" cy="164268"/>
          </a:xfrm>
          <a:prstGeom prst="straightConnector1">
            <a:avLst/>
          </a:prstGeom>
          <a:ln>
            <a:solidFill>
              <a:srgbClr val="000C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911985" y="2697885"/>
            <a:ext cx="351155" cy="82134"/>
          </a:xfrm>
          <a:prstGeom prst="straightConnector1">
            <a:avLst/>
          </a:prstGeom>
          <a:ln>
            <a:solidFill>
              <a:srgbClr val="000C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263140" y="2626130"/>
            <a:ext cx="2219967" cy="307777"/>
          </a:xfrm>
          <a:prstGeom prst="rect">
            <a:avLst/>
          </a:prstGeom>
          <a:noFill/>
        </p:spPr>
        <p:txBody>
          <a:bodyPr wrap="none" rtlCol="0">
            <a:spAutoFit/>
          </a:bodyPr>
          <a:lstStyle/>
          <a:p>
            <a:r>
              <a:rPr lang="en-GB" sz="1400" b="1" dirty="0" smtClean="0">
                <a:solidFill>
                  <a:srgbClr val="FF0000"/>
                </a:solidFill>
              </a:rPr>
              <a:t>To save as PFD to email</a:t>
            </a:r>
            <a:endParaRPr lang="en-GB" sz="1400" b="1" dirty="0">
              <a:solidFill>
                <a:srgbClr val="FF0000"/>
              </a:solidFill>
            </a:endParaRPr>
          </a:p>
        </p:txBody>
      </p:sp>
      <p:sp>
        <p:nvSpPr>
          <p:cNvPr id="18" name="TextBox 17"/>
          <p:cNvSpPr txBox="1"/>
          <p:nvPr/>
        </p:nvSpPr>
        <p:spPr>
          <a:xfrm>
            <a:off x="514350" y="2821086"/>
            <a:ext cx="853440" cy="307777"/>
          </a:xfrm>
          <a:prstGeom prst="rect">
            <a:avLst/>
          </a:prstGeom>
          <a:noFill/>
        </p:spPr>
        <p:txBody>
          <a:bodyPr wrap="square" rtlCol="0">
            <a:spAutoFit/>
          </a:bodyPr>
          <a:lstStyle/>
          <a:p>
            <a:r>
              <a:rPr lang="en-GB" sz="1400" b="1" dirty="0" smtClean="0">
                <a:solidFill>
                  <a:srgbClr val="FF0000"/>
                </a:solidFill>
              </a:rPr>
              <a:t>To print </a:t>
            </a:r>
            <a:endParaRPr lang="en-GB" sz="1400" b="1" dirty="0">
              <a:solidFill>
                <a:srgbClr val="FF0000"/>
              </a:solidFill>
            </a:endParaRPr>
          </a:p>
        </p:txBody>
      </p:sp>
    </p:spTree>
    <p:extLst>
      <p:ext uri="{BB962C8B-B14F-4D97-AF65-F5344CB8AC3E}">
        <p14:creationId xmlns:p14="http://schemas.microsoft.com/office/powerpoint/2010/main" val="257702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lstStyle/>
          <a:p>
            <a:r>
              <a:rPr lang="en-US" dirty="0" smtClean="0"/>
              <a:t>This toolkit </a:t>
            </a:r>
            <a:r>
              <a:rPr lang="en-US" dirty="0"/>
              <a:t>will go through all the various methods of processing payments through the TM2 </a:t>
            </a:r>
            <a:r>
              <a:rPr lang="en-US" dirty="0" smtClean="0"/>
              <a:t>application, known as EPDQ.</a:t>
            </a:r>
            <a:endParaRPr lang="en-US" dirty="0"/>
          </a:p>
          <a:p>
            <a:endParaRPr lang="en-US" dirty="0"/>
          </a:p>
          <a:p>
            <a:r>
              <a:rPr lang="en-US" dirty="0"/>
              <a:t>Anyone with access to TM2 will be able to process a payment. Card payments can also be processed through the TM2 application and will always be the preferred method of payment, but this does not restrict any other types of payment. </a:t>
            </a:r>
          </a:p>
          <a:p>
            <a:endParaRPr lang="en-GB" dirty="0"/>
          </a:p>
          <a:p>
            <a:r>
              <a:rPr lang="en-GB" sz="2000" dirty="0" smtClean="0"/>
              <a:t>Key Objectives:</a:t>
            </a:r>
          </a:p>
        </p:txBody>
      </p:sp>
      <p:sp>
        <p:nvSpPr>
          <p:cNvPr id="4" name="Date Placeholder 3"/>
          <p:cNvSpPr>
            <a:spLocks noGrp="1"/>
          </p:cNvSpPr>
          <p:nvPr>
            <p:ph type="dt" sz="half" idx="10"/>
          </p:nvPr>
        </p:nvSpPr>
        <p:spPr/>
        <p:txBody>
          <a:bodyPr/>
          <a:lstStyle/>
          <a:p>
            <a:fld id="{57C56A57-AE73-42B1-8F37-5D3AECC01A17}" type="datetime1">
              <a:rPr lang="en-GB" smtClean="0"/>
              <a:t>06/07/2017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2</a:t>
            </a:fld>
            <a:endParaRPr lang="en-GB" dirty="0"/>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5709" y="1673464"/>
            <a:ext cx="2258291" cy="3768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98762" y="4953561"/>
            <a:ext cx="5553693" cy="1046440"/>
          </a:xfrm>
          <a:prstGeom prst="rect">
            <a:avLst/>
          </a:prstGeom>
          <a:solidFill>
            <a:schemeClr val="tx2">
              <a:lumMod val="20000"/>
              <a:lumOff val="80000"/>
            </a:schemeClr>
          </a:solidFill>
        </p:spPr>
        <p:txBody>
          <a:bodyPr wrap="square" rtlCol="0">
            <a:spAutoFit/>
          </a:bodyPr>
          <a:lstStyle/>
          <a:p>
            <a:endParaRPr lang="en-GB" sz="1400" dirty="0"/>
          </a:p>
          <a:p>
            <a:r>
              <a:rPr lang="en-GB" sz="1600" dirty="0"/>
              <a:t>To have </a:t>
            </a:r>
            <a:r>
              <a:rPr lang="en-GB" sz="1600" dirty="0" smtClean="0"/>
              <a:t>all Nuffield Physiotherapy Patients making payment at the time of booking, eliminating appointment debt and the need to chase DNA and Excess Payments.</a:t>
            </a:r>
            <a:endParaRPr lang="en-GB" sz="1400" dirty="0"/>
          </a:p>
        </p:txBody>
      </p:sp>
    </p:spTree>
    <p:extLst>
      <p:ext uri="{BB962C8B-B14F-4D97-AF65-F5344CB8AC3E}">
        <p14:creationId xmlns:p14="http://schemas.microsoft.com/office/powerpoint/2010/main" val="13058476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If a patient comes </a:t>
            </a:r>
            <a:r>
              <a:rPr lang="en-GB" dirty="0"/>
              <a:t>into site with an invoice for DNA/Excess </a:t>
            </a:r>
            <a:r>
              <a:rPr lang="en-GB" dirty="0" smtClean="0"/>
              <a:t>or to pay for </a:t>
            </a:r>
            <a:r>
              <a:rPr lang="en-GB" dirty="0"/>
              <a:t>an appointment </a:t>
            </a:r>
            <a:br>
              <a:rPr lang="en-GB" dirty="0"/>
            </a:br>
            <a:endParaRPr lang="en-GB" dirty="0"/>
          </a:p>
        </p:txBody>
      </p:sp>
      <p:sp>
        <p:nvSpPr>
          <p:cNvPr id="4" name="Date Placeholder 3"/>
          <p:cNvSpPr>
            <a:spLocks noGrp="1"/>
          </p:cNvSpPr>
          <p:nvPr>
            <p:ph type="dt" sz="half" idx="10"/>
          </p:nvPr>
        </p:nvSpPr>
        <p:spPr/>
        <p:txBody>
          <a:bodyPr/>
          <a:lstStyle/>
          <a:p>
            <a:fld id="{5D6FAB76-ABC4-4A55-AABB-6EB2CD410941}"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20</a:t>
            </a:fld>
            <a:endParaRPr lang="en-GB"/>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450" y="1898815"/>
            <a:ext cx="9015550" cy="4015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2964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process </a:t>
            </a:r>
            <a:r>
              <a:rPr lang="en-GB" dirty="0" smtClean="0"/>
              <a:t>a </a:t>
            </a:r>
            <a:r>
              <a:rPr lang="en-GB" dirty="0"/>
              <a:t>payment, when the patient has received an invoice.</a:t>
            </a:r>
          </a:p>
        </p:txBody>
      </p:sp>
      <p:sp>
        <p:nvSpPr>
          <p:cNvPr id="3" name="Content Placeholder 2"/>
          <p:cNvSpPr>
            <a:spLocks noGrp="1"/>
          </p:cNvSpPr>
          <p:nvPr>
            <p:ph idx="1"/>
          </p:nvPr>
        </p:nvSpPr>
        <p:spPr>
          <a:xfrm>
            <a:off x="459770" y="2422567"/>
            <a:ext cx="3304710" cy="3336966"/>
          </a:xfrm>
        </p:spPr>
        <p:txBody>
          <a:bodyPr>
            <a:noAutofit/>
          </a:bodyPr>
          <a:lstStyle/>
          <a:p>
            <a:r>
              <a:rPr lang="en-GB" sz="1800" dirty="0">
                <a:solidFill>
                  <a:schemeClr val="tx2">
                    <a:lumMod val="75000"/>
                  </a:schemeClr>
                </a:solidFill>
              </a:rPr>
              <a:t>If the patient is in receipt of an invoice that has been addressed to them and they wish to make payment, you can process the payment from the invoice search window. </a:t>
            </a:r>
            <a:endParaRPr lang="en-GB" sz="1800" dirty="0" smtClean="0">
              <a:solidFill>
                <a:schemeClr val="tx2">
                  <a:lumMod val="75000"/>
                </a:schemeClr>
              </a:solidFill>
            </a:endParaRPr>
          </a:p>
          <a:p>
            <a:endParaRPr lang="en-GB" sz="1800" dirty="0">
              <a:solidFill>
                <a:schemeClr val="tx2">
                  <a:lumMod val="75000"/>
                </a:schemeClr>
              </a:solidFill>
            </a:endParaRPr>
          </a:p>
          <a:p>
            <a:r>
              <a:rPr lang="en-GB" sz="1800" dirty="0">
                <a:solidFill>
                  <a:schemeClr val="tx2">
                    <a:lumMod val="75000"/>
                  </a:schemeClr>
                </a:solidFill>
              </a:rPr>
              <a:t>On the View tab at the top left, select “Finances” and then “Invoices” as show </a:t>
            </a:r>
            <a:r>
              <a:rPr lang="en-GB" sz="1800" dirty="0" smtClean="0">
                <a:solidFill>
                  <a:schemeClr val="tx2">
                    <a:lumMod val="75000"/>
                  </a:schemeClr>
                </a:solidFill>
              </a:rPr>
              <a:t>below.</a:t>
            </a:r>
            <a:endParaRPr lang="en-GB" sz="1800" dirty="0">
              <a:solidFill>
                <a:schemeClr val="tx2">
                  <a:lumMod val="75000"/>
                </a:schemeClr>
              </a:solidFill>
            </a:endParaRPr>
          </a:p>
        </p:txBody>
      </p:sp>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21</a:t>
            </a:fld>
            <a:endParaRPr lang="en-GB"/>
          </a:p>
        </p:txBody>
      </p:sp>
      <p:pic>
        <p:nvPicPr>
          <p:cNvPr id="9" name="Content Placeholder 8"/>
          <p:cNvPicPr>
            <a:picLocks noGrp="1" noChangeAspect="1"/>
          </p:cNvPicPr>
          <p:nvPr>
            <p:ph idx="13"/>
          </p:nvPr>
        </p:nvPicPr>
        <p:blipFill>
          <a:blip r:embed="rId3"/>
          <a:stretch>
            <a:fillRect/>
          </a:stretch>
        </p:blipFill>
        <p:spPr>
          <a:xfrm>
            <a:off x="4090810" y="2362252"/>
            <a:ext cx="4311219" cy="2392090"/>
          </a:xfrm>
          <a:prstGeom prst="rect">
            <a:avLst/>
          </a:prstGeom>
        </p:spPr>
      </p:pic>
    </p:spTree>
    <p:extLst>
      <p:ext uri="{BB962C8B-B14F-4D97-AF65-F5344CB8AC3E}">
        <p14:creationId xmlns:p14="http://schemas.microsoft.com/office/powerpoint/2010/main" val="41923371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7781" y="1021266"/>
            <a:ext cx="8706073" cy="522526"/>
          </a:xfrm>
        </p:spPr>
        <p:txBody>
          <a:bodyPr>
            <a:normAutofit/>
          </a:bodyPr>
          <a:lstStyle/>
          <a:p>
            <a:r>
              <a:rPr lang="en-GB" sz="1400" dirty="0">
                <a:solidFill>
                  <a:schemeClr val="tx2">
                    <a:lumMod val="50000"/>
                  </a:schemeClr>
                </a:solidFill>
              </a:rPr>
              <a:t>You will be directed to the invoice search window. You’ll need to enter the invoice reference in the “Reference” box at the top left  and then select “Search” at the top </a:t>
            </a:r>
            <a:r>
              <a:rPr lang="en-GB" sz="1400" dirty="0" smtClean="0">
                <a:solidFill>
                  <a:schemeClr val="tx2">
                    <a:lumMod val="50000"/>
                  </a:schemeClr>
                </a:solidFill>
              </a:rPr>
              <a:t>right.</a:t>
            </a:r>
            <a:endParaRPr lang="en-GB" sz="1400" dirty="0">
              <a:solidFill>
                <a:schemeClr val="tx2">
                  <a:lumMod val="50000"/>
                </a:schemeClr>
              </a:solidFill>
            </a:endParaRPr>
          </a:p>
        </p:txBody>
      </p:sp>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22</a:t>
            </a:fld>
            <a:endParaRPr lang="en-GB"/>
          </a:p>
        </p:txBody>
      </p:sp>
      <p:pic>
        <p:nvPicPr>
          <p:cNvPr id="9" name="Content Placeholder 8"/>
          <p:cNvPicPr>
            <a:picLocks noGrp="1" noChangeAspect="1"/>
          </p:cNvPicPr>
          <p:nvPr>
            <p:ph idx="13"/>
          </p:nvPr>
        </p:nvPicPr>
        <p:blipFill rotWithShape="1">
          <a:blip r:embed="rId2"/>
          <a:srcRect l="174" t="16583" r="37508"/>
          <a:stretch/>
        </p:blipFill>
        <p:spPr>
          <a:xfrm>
            <a:off x="823096" y="1555635"/>
            <a:ext cx="7241685" cy="1426203"/>
          </a:xfrm>
          <a:prstGeom prst="rect">
            <a:avLst/>
          </a:prstGeom>
        </p:spPr>
      </p:pic>
      <p:pic>
        <p:nvPicPr>
          <p:cNvPr id="14" name="Content Placeholder 13"/>
          <p:cNvPicPr>
            <a:picLocks noGrp="1" noChangeAspect="1"/>
          </p:cNvPicPr>
          <p:nvPr>
            <p:ph idx="14"/>
          </p:nvPr>
        </p:nvPicPr>
        <p:blipFill>
          <a:blip r:embed="rId3"/>
          <a:stretch>
            <a:fillRect/>
          </a:stretch>
        </p:blipFill>
        <p:spPr>
          <a:xfrm>
            <a:off x="637369" y="3860645"/>
            <a:ext cx="7826897" cy="2551794"/>
          </a:xfrm>
          <a:prstGeom prst="rect">
            <a:avLst/>
          </a:prstGeom>
        </p:spPr>
      </p:pic>
      <p:sp>
        <p:nvSpPr>
          <p:cNvPr id="10" name="TextBox 9"/>
          <p:cNvSpPr txBox="1"/>
          <p:nvPr/>
        </p:nvSpPr>
        <p:spPr>
          <a:xfrm>
            <a:off x="197781" y="3195594"/>
            <a:ext cx="8946219" cy="523220"/>
          </a:xfrm>
          <a:prstGeom prst="rect">
            <a:avLst/>
          </a:prstGeom>
          <a:noFill/>
        </p:spPr>
        <p:txBody>
          <a:bodyPr wrap="square" rtlCol="0">
            <a:spAutoFit/>
          </a:bodyPr>
          <a:lstStyle/>
          <a:p>
            <a:r>
              <a:rPr lang="en-GB" sz="1400" dirty="0">
                <a:solidFill>
                  <a:schemeClr val="tx2">
                    <a:lumMod val="50000"/>
                  </a:schemeClr>
                </a:solidFill>
              </a:rPr>
              <a:t>You will then see the invoice displayed below. In order to process the payment, you will need to open the invoice by double clicking the left button on your mouse on the invoice reference number (shown on the right).</a:t>
            </a:r>
          </a:p>
        </p:txBody>
      </p:sp>
      <p:sp>
        <p:nvSpPr>
          <p:cNvPr id="11" name="Title 1"/>
          <p:cNvSpPr>
            <a:spLocks noGrp="1"/>
          </p:cNvSpPr>
          <p:nvPr>
            <p:ph type="title"/>
          </p:nvPr>
        </p:nvSpPr>
        <p:spPr>
          <a:xfrm>
            <a:off x="240500" y="372674"/>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37303724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23</a:t>
            </a:fld>
            <a:endParaRPr lang="en-GB"/>
          </a:p>
        </p:txBody>
      </p:sp>
      <p:pic>
        <p:nvPicPr>
          <p:cNvPr id="9" name="Content Placeholder 8"/>
          <p:cNvPicPr>
            <a:picLocks noGrp="1" noChangeAspect="1"/>
          </p:cNvPicPr>
          <p:nvPr>
            <p:ph idx="14"/>
          </p:nvPr>
        </p:nvPicPr>
        <p:blipFill>
          <a:blip r:embed="rId2"/>
          <a:stretch>
            <a:fillRect/>
          </a:stretch>
        </p:blipFill>
        <p:spPr>
          <a:xfrm>
            <a:off x="3463094" y="1382803"/>
            <a:ext cx="5310382" cy="4458538"/>
          </a:xfrm>
          <a:prstGeom prst="rect">
            <a:avLst/>
          </a:prstGeom>
        </p:spPr>
      </p:pic>
      <p:sp>
        <p:nvSpPr>
          <p:cNvPr id="7" name="Title 1"/>
          <p:cNvSpPr>
            <a:spLocks noGrp="1"/>
          </p:cNvSpPr>
          <p:nvPr>
            <p:ph type="title"/>
          </p:nvPr>
        </p:nvSpPr>
        <p:spPr>
          <a:xfrm>
            <a:off x="240500" y="372674"/>
            <a:ext cx="8028000" cy="875901"/>
          </a:xfrm>
        </p:spPr>
        <p:txBody>
          <a:bodyPr/>
          <a:lstStyle/>
          <a:p>
            <a:r>
              <a:rPr lang="en-US" dirty="0" smtClean="0"/>
              <a:t>Continued…</a:t>
            </a:r>
            <a:endParaRPr lang="en-GB" dirty="0"/>
          </a:p>
        </p:txBody>
      </p:sp>
      <p:sp>
        <p:nvSpPr>
          <p:cNvPr id="2" name="Rectangle 1"/>
          <p:cNvSpPr/>
          <p:nvPr/>
        </p:nvSpPr>
        <p:spPr>
          <a:xfrm>
            <a:off x="267195" y="1412083"/>
            <a:ext cx="3164774" cy="4278094"/>
          </a:xfrm>
          <a:prstGeom prst="rect">
            <a:avLst/>
          </a:prstGeom>
        </p:spPr>
        <p:txBody>
          <a:bodyPr wrap="square">
            <a:spAutoFit/>
          </a:bodyPr>
          <a:lstStyle/>
          <a:p>
            <a:r>
              <a:rPr lang="en-GB" sz="1700" dirty="0">
                <a:solidFill>
                  <a:schemeClr val="tx2">
                    <a:lumMod val="75000"/>
                  </a:schemeClr>
                </a:solidFill>
              </a:rPr>
              <a:t>A new window will open showing the invoice and details. If the patient name appears in the top left of the window, you can proceed with the payment. If not, please inform the patient we have not received any instruction to rebill the invoice. The liability still remains with the addressee of the invoice.</a:t>
            </a:r>
          </a:p>
          <a:p>
            <a:endParaRPr lang="en-GB" sz="1700" dirty="0">
              <a:solidFill>
                <a:schemeClr val="tx2">
                  <a:lumMod val="75000"/>
                </a:schemeClr>
              </a:solidFill>
            </a:endParaRPr>
          </a:p>
          <a:p>
            <a:r>
              <a:rPr lang="en-GB" sz="1700" dirty="0">
                <a:solidFill>
                  <a:schemeClr val="tx2">
                    <a:lumMod val="75000"/>
                  </a:schemeClr>
                </a:solidFill>
              </a:rPr>
              <a:t>Click on the “Accept Payment” button on the bottom left, to proceed to the payment processing screen</a:t>
            </a:r>
          </a:p>
        </p:txBody>
      </p:sp>
    </p:spTree>
    <p:extLst>
      <p:ext uri="{BB962C8B-B14F-4D97-AF65-F5344CB8AC3E}">
        <p14:creationId xmlns:p14="http://schemas.microsoft.com/office/powerpoint/2010/main" val="1305186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24</a:t>
            </a:fld>
            <a:endParaRPr lang="en-GB"/>
          </a:p>
        </p:txBody>
      </p:sp>
      <p:sp>
        <p:nvSpPr>
          <p:cNvPr id="10" name="Content Placeholder 9"/>
          <p:cNvSpPr>
            <a:spLocks noGrp="1"/>
          </p:cNvSpPr>
          <p:nvPr>
            <p:ph idx="13"/>
          </p:nvPr>
        </p:nvSpPr>
        <p:spPr>
          <a:xfrm>
            <a:off x="166253" y="1781849"/>
            <a:ext cx="2432000" cy="5076151"/>
          </a:xfrm>
        </p:spPr>
        <p:txBody>
          <a:bodyPr>
            <a:normAutofit/>
          </a:bodyPr>
          <a:lstStyle/>
          <a:p>
            <a:r>
              <a:rPr lang="en-GB" sz="1400" dirty="0" smtClean="0">
                <a:solidFill>
                  <a:schemeClr val="tx2">
                    <a:lumMod val="75000"/>
                  </a:schemeClr>
                </a:solidFill>
              </a:rPr>
              <a:t> If the patient is paying by cash or cheque, select “Cash” as the payment method and then click  “Create”. If the payment method is a card, you will </a:t>
            </a:r>
            <a:r>
              <a:rPr lang="en-GB" sz="1400" dirty="0">
                <a:solidFill>
                  <a:schemeClr val="tx2">
                    <a:lumMod val="75000"/>
                  </a:schemeClr>
                </a:solidFill>
              </a:rPr>
              <a:t>see any evidence of a </a:t>
            </a:r>
            <a:endParaRPr lang="en-GB" sz="1400" dirty="0" smtClean="0">
              <a:solidFill>
                <a:schemeClr val="tx2">
                  <a:lumMod val="75000"/>
                </a:schemeClr>
              </a:solidFill>
            </a:endParaRPr>
          </a:p>
          <a:p>
            <a:r>
              <a:rPr lang="en-GB" sz="1400" dirty="0" smtClean="0">
                <a:solidFill>
                  <a:schemeClr val="tx2">
                    <a:lumMod val="75000"/>
                  </a:schemeClr>
                </a:solidFill>
              </a:rPr>
              <a:t>pre-existing </a:t>
            </a:r>
            <a:r>
              <a:rPr lang="en-GB" sz="1400" dirty="0">
                <a:solidFill>
                  <a:schemeClr val="tx2">
                    <a:lumMod val="75000"/>
                  </a:schemeClr>
                </a:solidFill>
              </a:rPr>
              <a:t>card. You </a:t>
            </a:r>
            <a:r>
              <a:rPr lang="en-GB" sz="1400" b="1" u="sng" dirty="0">
                <a:solidFill>
                  <a:schemeClr val="tx2">
                    <a:lumMod val="75000"/>
                  </a:schemeClr>
                </a:solidFill>
              </a:rPr>
              <a:t>must </a:t>
            </a:r>
            <a:r>
              <a:rPr lang="en-GB" sz="1400" dirty="0">
                <a:solidFill>
                  <a:schemeClr val="tx2">
                    <a:lumMod val="75000"/>
                  </a:schemeClr>
                </a:solidFill>
              </a:rPr>
              <a:t>verify with the patient if they want to use the same </a:t>
            </a:r>
            <a:r>
              <a:rPr lang="en-GB" sz="1400" dirty="0" smtClean="0">
                <a:solidFill>
                  <a:schemeClr val="tx2">
                    <a:lumMod val="75000"/>
                  </a:schemeClr>
                </a:solidFill>
              </a:rPr>
              <a:t>card</a:t>
            </a:r>
          </a:p>
          <a:p>
            <a:r>
              <a:rPr lang="en-GB" sz="1400" dirty="0" smtClean="0">
                <a:solidFill>
                  <a:schemeClr val="tx2">
                    <a:lumMod val="75000"/>
                  </a:schemeClr>
                </a:solidFill>
              </a:rPr>
              <a:t> </a:t>
            </a:r>
            <a:r>
              <a:rPr lang="en-GB" sz="1400" dirty="0">
                <a:solidFill>
                  <a:schemeClr val="tx2">
                    <a:lumMod val="75000"/>
                  </a:schemeClr>
                </a:solidFill>
              </a:rPr>
              <a:t>and confirm the last four </a:t>
            </a:r>
            <a:r>
              <a:rPr lang="en-GB" sz="1400" dirty="0" smtClean="0">
                <a:solidFill>
                  <a:schemeClr val="tx2">
                    <a:lumMod val="75000"/>
                  </a:schemeClr>
                </a:solidFill>
              </a:rPr>
              <a:t>digits. </a:t>
            </a:r>
            <a:r>
              <a:rPr lang="en-GB" sz="1400" dirty="0">
                <a:solidFill>
                  <a:schemeClr val="tx2">
                    <a:lumMod val="75000"/>
                  </a:schemeClr>
                </a:solidFill>
              </a:rPr>
              <a:t>If they are happy to proceed with the same card, you’ll need to enter the “Security No:” which is </a:t>
            </a:r>
            <a:r>
              <a:rPr lang="en-GB" sz="1400" dirty="0" smtClean="0">
                <a:solidFill>
                  <a:schemeClr val="tx2">
                    <a:lumMod val="75000"/>
                  </a:schemeClr>
                </a:solidFill>
              </a:rPr>
              <a:t>on </a:t>
            </a:r>
            <a:r>
              <a:rPr lang="en-GB" sz="1400" dirty="0">
                <a:solidFill>
                  <a:schemeClr val="tx2">
                    <a:lumMod val="75000"/>
                  </a:schemeClr>
                </a:solidFill>
              </a:rPr>
              <a:t>the reverse of the card (CV2 </a:t>
            </a:r>
            <a:r>
              <a:rPr lang="en-GB" sz="1400" dirty="0" smtClean="0">
                <a:solidFill>
                  <a:schemeClr val="tx2">
                    <a:lumMod val="75000"/>
                  </a:schemeClr>
                </a:solidFill>
              </a:rPr>
              <a:t>code) and then click </a:t>
            </a:r>
            <a:r>
              <a:rPr lang="en-GB" sz="1400" dirty="0">
                <a:solidFill>
                  <a:schemeClr val="tx2">
                    <a:lumMod val="75000"/>
                  </a:schemeClr>
                </a:solidFill>
              </a:rPr>
              <a:t>on the “Create” </a:t>
            </a:r>
            <a:r>
              <a:rPr lang="en-GB" sz="1400" dirty="0" smtClean="0">
                <a:solidFill>
                  <a:schemeClr val="tx2">
                    <a:lumMod val="75000"/>
                  </a:schemeClr>
                </a:solidFill>
              </a:rPr>
              <a:t>button.</a:t>
            </a:r>
            <a:endParaRPr lang="en-GB" sz="1400" dirty="0">
              <a:solidFill>
                <a:schemeClr val="tx2">
                  <a:lumMod val="75000"/>
                </a:schemeClr>
              </a:solidFill>
            </a:endParaRPr>
          </a:p>
          <a:p>
            <a:endParaRPr lang="en-GB" dirty="0"/>
          </a:p>
        </p:txBody>
      </p:sp>
      <p:pic>
        <p:nvPicPr>
          <p:cNvPr id="2" name="Picture 1"/>
          <p:cNvPicPr>
            <a:picLocks noChangeAspect="1"/>
          </p:cNvPicPr>
          <p:nvPr/>
        </p:nvPicPr>
        <p:blipFill>
          <a:blip r:embed="rId2"/>
          <a:stretch>
            <a:fillRect/>
          </a:stretch>
        </p:blipFill>
        <p:spPr>
          <a:xfrm>
            <a:off x="2721684" y="1868525"/>
            <a:ext cx="6315438" cy="4036473"/>
          </a:xfrm>
          <a:prstGeom prst="rect">
            <a:avLst/>
          </a:prstGeom>
        </p:spPr>
      </p:pic>
      <p:sp>
        <p:nvSpPr>
          <p:cNvPr id="7" name="Title 1"/>
          <p:cNvSpPr>
            <a:spLocks noGrp="1"/>
          </p:cNvSpPr>
          <p:nvPr>
            <p:ph type="title"/>
          </p:nvPr>
        </p:nvSpPr>
        <p:spPr>
          <a:xfrm>
            <a:off x="240500" y="372674"/>
            <a:ext cx="8028000" cy="875901"/>
          </a:xfrm>
        </p:spPr>
        <p:txBody>
          <a:bodyPr/>
          <a:lstStyle/>
          <a:p>
            <a:r>
              <a:rPr lang="en-US" dirty="0" smtClean="0"/>
              <a:t>Continued…</a:t>
            </a:r>
            <a:endParaRPr lang="en-GB" dirty="0"/>
          </a:p>
        </p:txBody>
      </p:sp>
      <p:sp>
        <p:nvSpPr>
          <p:cNvPr id="3" name="Rectangle 2"/>
          <p:cNvSpPr/>
          <p:nvPr/>
        </p:nvSpPr>
        <p:spPr>
          <a:xfrm>
            <a:off x="273131" y="1211703"/>
            <a:ext cx="8585862" cy="369332"/>
          </a:xfrm>
          <a:prstGeom prst="rect">
            <a:avLst/>
          </a:prstGeom>
        </p:spPr>
        <p:txBody>
          <a:bodyPr wrap="square">
            <a:spAutoFit/>
          </a:bodyPr>
          <a:lstStyle/>
          <a:p>
            <a:r>
              <a:rPr lang="en-GB" dirty="0">
                <a:solidFill>
                  <a:schemeClr val="tx2">
                    <a:lumMod val="75000"/>
                  </a:schemeClr>
                </a:solidFill>
              </a:rPr>
              <a:t>Once you’ve arrived at the payment screen, you can select the payment method</a:t>
            </a:r>
          </a:p>
        </p:txBody>
      </p:sp>
    </p:spTree>
    <p:extLst>
      <p:ext uri="{BB962C8B-B14F-4D97-AF65-F5344CB8AC3E}">
        <p14:creationId xmlns:p14="http://schemas.microsoft.com/office/powerpoint/2010/main" val="10851966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25</a:t>
            </a:fld>
            <a:endParaRPr lang="en-GB"/>
          </a:p>
        </p:txBody>
      </p:sp>
      <p:sp>
        <p:nvSpPr>
          <p:cNvPr id="10" name="Content Placeholder 9"/>
          <p:cNvSpPr>
            <a:spLocks noGrp="1"/>
          </p:cNvSpPr>
          <p:nvPr>
            <p:ph idx="13"/>
          </p:nvPr>
        </p:nvSpPr>
        <p:spPr>
          <a:xfrm>
            <a:off x="336000" y="1493638"/>
            <a:ext cx="3241111" cy="5251546"/>
          </a:xfrm>
        </p:spPr>
        <p:txBody>
          <a:bodyPr>
            <a:normAutofit/>
          </a:bodyPr>
          <a:lstStyle/>
          <a:p>
            <a:r>
              <a:rPr lang="en-GB" sz="1400" dirty="0">
                <a:solidFill>
                  <a:schemeClr val="tx2">
                    <a:lumMod val="75000"/>
                  </a:schemeClr>
                </a:solidFill>
              </a:rPr>
              <a:t>If there are no valid/pre-existing card details, you’ll need to enter new card details by changing the payment method to “Card” (at the top right of the payment screen) and </a:t>
            </a:r>
            <a:r>
              <a:rPr lang="en-GB" sz="1400" dirty="0" smtClean="0">
                <a:solidFill>
                  <a:schemeClr val="tx2">
                    <a:lumMod val="75000"/>
                  </a:schemeClr>
                </a:solidFill>
              </a:rPr>
              <a:t>then select </a:t>
            </a:r>
            <a:r>
              <a:rPr lang="en-GB" sz="1400" dirty="0">
                <a:solidFill>
                  <a:schemeClr val="tx2">
                    <a:lumMod val="75000"/>
                  </a:schemeClr>
                </a:solidFill>
              </a:rPr>
              <a:t>“New Card</a:t>
            </a:r>
            <a:r>
              <a:rPr lang="en-GB" sz="1400" dirty="0" smtClean="0">
                <a:solidFill>
                  <a:schemeClr val="tx2">
                    <a:lumMod val="75000"/>
                  </a:schemeClr>
                </a:solidFill>
              </a:rPr>
              <a:t>”. </a:t>
            </a:r>
          </a:p>
          <a:p>
            <a:endParaRPr lang="en-GB" sz="1400" dirty="0">
              <a:solidFill>
                <a:schemeClr val="tx2">
                  <a:lumMod val="75000"/>
                </a:schemeClr>
              </a:solidFill>
            </a:endParaRPr>
          </a:p>
          <a:p>
            <a:r>
              <a:rPr lang="en-GB" sz="1400" dirty="0" smtClean="0">
                <a:solidFill>
                  <a:schemeClr val="tx2">
                    <a:lumMod val="75000"/>
                  </a:schemeClr>
                </a:solidFill>
              </a:rPr>
              <a:t>This </a:t>
            </a:r>
            <a:r>
              <a:rPr lang="en-GB" sz="1400" dirty="0">
                <a:solidFill>
                  <a:schemeClr val="tx2">
                    <a:lumMod val="75000"/>
                  </a:schemeClr>
                </a:solidFill>
              </a:rPr>
              <a:t>will take you to the card details input screen. You’ll need to select the card type, then entre the full 16 digit card number, the expiry date and then the Security/CV2 code. </a:t>
            </a:r>
            <a:r>
              <a:rPr lang="en-GB" sz="1400" dirty="0" smtClean="0">
                <a:solidFill>
                  <a:schemeClr val="tx2">
                    <a:lumMod val="75000"/>
                  </a:schemeClr>
                </a:solidFill>
              </a:rPr>
              <a:t>Click the </a:t>
            </a:r>
            <a:r>
              <a:rPr lang="en-GB" sz="1400" dirty="0">
                <a:solidFill>
                  <a:schemeClr val="tx2">
                    <a:lumMod val="75000"/>
                  </a:schemeClr>
                </a:solidFill>
              </a:rPr>
              <a:t>“Save” button, </a:t>
            </a:r>
            <a:r>
              <a:rPr lang="en-GB" sz="1400" dirty="0" smtClean="0">
                <a:solidFill>
                  <a:schemeClr val="tx2">
                    <a:lumMod val="75000"/>
                  </a:schemeClr>
                </a:solidFill>
              </a:rPr>
              <a:t>to exit the screen</a:t>
            </a:r>
            <a:r>
              <a:rPr lang="en-GB" sz="1400" dirty="0">
                <a:solidFill>
                  <a:schemeClr val="tx2">
                    <a:lumMod val="75000"/>
                  </a:schemeClr>
                </a:solidFill>
              </a:rPr>
              <a:t>. </a:t>
            </a:r>
            <a:r>
              <a:rPr lang="en-GB" sz="1400" dirty="0" smtClean="0">
                <a:solidFill>
                  <a:schemeClr val="tx2">
                    <a:lumMod val="75000"/>
                  </a:schemeClr>
                </a:solidFill>
              </a:rPr>
              <a:t>You’ll then be </a:t>
            </a:r>
            <a:r>
              <a:rPr lang="en-GB" sz="1400" dirty="0">
                <a:solidFill>
                  <a:schemeClr val="tx2">
                    <a:lumMod val="75000"/>
                  </a:schemeClr>
                </a:solidFill>
              </a:rPr>
              <a:t>reverted back to the payment screen. </a:t>
            </a:r>
            <a:endParaRPr lang="en-GB" sz="1400" dirty="0" smtClean="0">
              <a:solidFill>
                <a:schemeClr val="tx2">
                  <a:lumMod val="75000"/>
                </a:schemeClr>
              </a:solidFill>
            </a:endParaRPr>
          </a:p>
          <a:p>
            <a:endParaRPr lang="en-GB" sz="1400" dirty="0" smtClean="0">
              <a:solidFill>
                <a:schemeClr val="tx2">
                  <a:lumMod val="75000"/>
                </a:schemeClr>
              </a:solidFill>
            </a:endParaRPr>
          </a:p>
          <a:p>
            <a:r>
              <a:rPr lang="en-GB" sz="1400" dirty="0" smtClean="0">
                <a:solidFill>
                  <a:schemeClr val="tx2">
                    <a:lumMod val="75000"/>
                  </a:schemeClr>
                </a:solidFill>
              </a:rPr>
              <a:t>The </a:t>
            </a:r>
            <a:r>
              <a:rPr lang="en-GB" sz="1400" dirty="0">
                <a:solidFill>
                  <a:schemeClr val="tx2">
                    <a:lumMod val="75000"/>
                  </a:schemeClr>
                </a:solidFill>
              </a:rPr>
              <a:t>card number will automatically be encrypted and will only show the last four digits. </a:t>
            </a:r>
            <a:r>
              <a:rPr lang="en-GB" sz="1400" dirty="0" smtClean="0">
                <a:solidFill>
                  <a:schemeClr val="tx2">
                    <a:lumMod val="75000"/>
                  </a:schemeClr>
                </a:solidFill>
              </a:rPr>
              <a:t>Click “Create</a:t>
            </a:r>
            <a:r>
              <a:rPr lang="en-GB" sz="1400" dirty="0">
                <a:solidFill>
                  <a:schemeClr val="tx2">
                    <a:lumMod val="75000"/>
                  </a:schemeClr>
                </a:solidFill>
              </a:rPr>
              <a:t>” in order to process the card payment</a:t>
            </a:r>
            <a:r>
              <a:rPr lang="en-GB" sz="1400" dirty="0" smtClean="0">
                <a:solidFill>
                  <a:schemeClr val="tx2">
                    <a:lumMod val="75000"/>
                  </a:schemeClr>
                </a:solidFill>
              </a:rPr>
              <a:t>. </a:t>
            </a:r>
            <a:endParaRPr lang="en-GB" dirty="0">
              <a:solidFill>
                <a:schemeClr val="tx2">
                  <a:lumMod val="75000"/>
                </a:schemeClr>
              </a:solidFill>
            </a:endParaRPr>
          </a:p>
        </p:txBody>
      </p:sp>
      <p:pic>
        <p:nvPicPr>
          <p:cNvPr id="3" name="Picture 2"/>
          <p:cNvPicPr>
            <a:picLocks noChangeAspect="1"/>
          </p:cNvPicPr>
          <p:nvPr/>
        </p:nvPicPr>
        <p:blipFill>
          <a:blip r:embed="rId2"/>
          <a:stretch>
            <a:fillRect/>
          </a:stretch>
        </p:blipFill>
        <p:spPr>
          <a:xfrm>
            <a:off x="3731489" y="1493638"/>
            <a:ext cx="5310909" cy="4063000"/>
          </a:xfrm>
          <a:prstGeom prst="rect">
            <a:avLst/>
          </a:prstGeom>
        </p:spPr>
      </p:pic>
      <p:sp>
        <p:nvSpPr>
          <p:cNvPr id="7" name="Title 1"/>
          <p:cNvSpPr>
            <a:spLocks noGrp="1"/>
          </p:cNvSpPr>
          <p:nvPr>
            <p:ph type="title"/>
          </p:nvPr>
        </p:nvSpPr>
        <p:spPr>
          <a:xfrm>
            <a:off x="240500" y="372674"/>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11342271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928" y="457106"/>
            <a:ext cx="8028000" cy="875901"/>
          </a:xfrm>
        </p:spPr>
        <p:txBody>
          <a:bodyPr/>
          <a:lstStyle/>
          <a:p>
            <a:r>
              <a:rPr lang="en-GB" dirty="0" smtClean="0"/>
              <a:t>Invoice Information</a:t>
            </a:r>
            <a:endParaRPr lang="en-GB" dirty="0"/>
          </a:p>
        </p:txBody>
      </p:sp>
      <p:sp>
        <p:nvSpPr>
          <p:cNvPr id="5" name="Date Placeholder 4"/>
          <p:cNvSpPr>
            <a:spLocks noGrp="1"/>
          </p:cNvSpPr>
          <p:nvPr>
            <p:ph type="dt" sz="half" idx="10"/>
          </p:nvPr>
        </p:nvSpPr>
        <p:spPr/>
        <p:txBody>
          <a:bodyPr/>
          <a:lstStyle/>
          <a:p>
            <a:fld id="{2CDB588D-0E23-4B87-8CF1-07E1BB79D762}" type="datetime1">
              <a:rPr lang="en-GB" smtClean="0"/>
              <a:t>06/07/2017</a:t>
            </a:fld>
            <a:endParaRPr lang="en-GB" dirty="0"/>
          </a:p>
        </p:txBody>
      </p:sp>
      <p:sp>
        <p:nvSpPr>
          <p:cNvPr id="6" name="Footer Placeholder 5"/>
          <p:cNvSpPr>
            <a:spLocks noGrp="1"/>
          </p:cNvSpPr>
          <p:nvPr>
            <p:ph type="ftr" sz="quarter" idx="11"/>
          </p:nvPr>
        </p:nvSpPr>
        <p:spPr/>
        <p:txBody>
          <a:bodyPr/>
          <a:lstStyle/>
          <a:p>
            <a:r>
              <a:rPr lang="en-GB" smtClean="0"/>
              <a:t>Global footer can be updated in the Text tools on the Insert ribbon  |</a:t>
            </a:r>
            <a:endParaRPr lang="en-GB" dirty="0"/>
          </a:p>
        </p:txBody>
      </p:sp>
      <p:sp>
        <p:nvSpPr>
          <p:cNvPr id="7" name="Slide Number Placeholder 6"/>
          <p:cNvSpPr>
            <a:spLocks noGrp="1"/>
          </p:cNvSpPr>
          <p:nvPr>
            <p:ph type="sldNum" sz="quarter" idx="12"/>
          </p:nvPr>
        </p:nvSpPr>
        <p:spPr/>
        <p:txBody>
          <a:bodyPr/>
          <a:lstStyle/>
          <a:p>
            <a:fld id="{B49CE71F-FCC4-43F7-969A-5D16C0BC8260}" type="slidenum">
              <a:rPr lang="en-GB" smtClean="0"/>
              <a:t>26</a:t>
            </a:fld>
            <a:endParaRPr lang="en-GB" dirty="0"/>
          </a:p>
        </p:txBody>
      </p:sp>
      <p:sp>
        <p:nvSpPr>
          <p:cNvPr id="8" name="TextBox 7"/>
          <p:cNvSpPr txBox="1"/>
          <p:nvPr/>
        </p:nvSpPr>
        <p:spPr>
          <a:xfrm>
            <a:off x="267852" y="1071397"/>
            <a:ext cx="8876148" cy="523220"/>
          </a:xfrm>
          <a:prstGeom prst="rect">
            <a:avLst/>
          </a:prstGeom>
          <a:noFill/>
        </p:spPr>
        <p:txBody>
          <a:bodyPr wrap="none" rtlCol="0">
            <a:spAutoFit/>
          </a:bodyPr>
          <a:lstStyle/>
          <a:p>
            <a:r>
              <a:rPr lang="en-GB" sz="1400" dirty="0" smtClean="0"/>
              <a:t>When an invoice is printed by Finance, they print double sided with further information for the patient, for your </a:t>
            </a:r>
          </a:p>
          <a:p>
            <a:r>
              <a:rPr lang="en-GB" sz="1400" dirty="0"/>
              <a:t>r</a:t>
            </a:r>
            <a:r>
              <a:rPr lang="en-GB" sz="1400" dirty="0" smtClean="0"/>
              <a:t>eference here is what is printed on the back of all invoices. </a:t>
            </a:r>
            <a:endParaRPr lang="en-GB" sz="1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841" y="1744742"/>
            <a:ext cx="5972175"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68941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602" y="456761"/>
            <a:ext cx="8028000" cy="875901"/>
          </a:xfrm>
        </p:spPr>
        <p:txBody>
          <a:bodyPr/>
          <a:lstStyle/>
          <a:p>
            <a:r>
              <a:rPr lang="en-GB" dirty="0" smtClean="0"/>
              <a:t>Cash or Cheque taken as a payment?</a:t>
            </a:r>
            <a:br>
              <a:rPr lang="en-GB" dirty="0" smtClean="0"/>
            </a:br>
            <a:r>
              <a:rPr lang="en-GB" dirty="0" smtClean="0"/>
              <a:t/>
            </a:r>
            <a:br>
              <a:rPr lang="en-GB" dirty="0" smtClean="0"/>
            </a:br>
            <a:endParaRPr lang="en-GB" dirty="0"/>
          </a:p>
        </p:txBody>
      </p:sp>
      <p:sp>
        <p:nvSpPr>
          <p:cNvPr id="3" name="Content Placeholder 2"/>
          <p:cNvSpPr>
            <a:spLocks noGrp="1"/>
          </p:cNvSpPr>
          <p:nvPr>
            <p:ph idx="1"/>
          </p:nvPr>
        </p:nvSpPr>
        <p:spPr>
          <a:xfrm>
            <a:off x="475602" y="1455214"/>
            <a:ext cx="7909106" cy="2386174"/>
          </a:xfrm>
        </p:spPr>
        <p:txBody>
          <a:bodyPr/>
          <a:lstStyle/>
          <a:p>
            <a:r>
              <a:rPr lang="en-GB" dirty="0" smtClean="0">
                <a:solidFill>
                  <a:schemeClr val="tx2">
                    <a:lumMod val="75000"/>
                  </a:schemeClr>
                </a:solidFill>
              </a:rPr>
              <a:t>On the rare occasion that cash or a cheque has been taken, end of day reconciliation must be completed to ensure the money is assigned to the correct invoice.  </a:t>
            </a:r>
          </a:p>
          <a:p>
            <a:endParaRPr lang="en-GB" dirty="0">
              <a:solidFill>
                <a:schemeClr val="tx2">
                  <a:lumMod val="75000"/>
                </a:schemeClr>
              </a:solidFill>
            </a:endParaRPr>
          </a:p>
          <a:p>
            <a:r>
              <a:rPr lang="en-GB" dirty="0" smtClean="0">
                <a:solidFill>
                  <a:schemeClr val="tx2">
                    <a:lumMod val="75000"/>
                  </a:schemeClr>
                </a:solidFill>
              </a:rPr>
              <a:t>Follow the above steps using the Cash button on the payment page and take the money however the below must be completed.</a:t>
            </a:r>
          </a:p>
          <a:p>
            <a:endParaRPr lang="en-GB" dirty="0">
              <a:solidFill>
                <a:schemeClr val="tx2">
                  <a:lumMod val="75000"/>
                </a:schemeClr>
              </a:solidFill>
            </a:endParaRPr>
          </a:p>
          <a:p>
            <a:r>
              <a:rPr lang="en-GB" dirty="0" smtClean="0">
                <a:solidFill>
                  <a:schemeClr val="tx2">
                    <a:lumMod val="75000"/>
                  </a:schemeClr>
                </a:solidFill>
              </a:rPr>
              <a:t>We will go through all the steps of completing the daily reconciliation and how you can retrieve this information from TM2.</a:t>
            </a:r>
          </a:p>
        </p:txBody>
      </p:sp>
      <p:sp>
        <p:nvSpPr>
          <p:cNvPr id="4" name="Date Placeholder 3"/>
          <p:cNvSpPr>
            <a:spLocks noGrp="1"/>
          </p:cNvSpPr>
          <p:nvPr>
            <p:ph type="dt" sz="half" idx="10"/>
          </p:nvPr>
        </p:nvSpPr>
        <p:spPr/>
        <p:txBody>
          <a:bodyPr/>
          <a:lstStyle/>
          <a:p>
            <a:fld id="{4921C702-F901-4D3F-A081-E44543D27F80}"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27</a:t>
            </a:fld>
            <a:endParaRPr lang="en-GB"/>
          </a:p>
        </p:txBody>
      </p:sp>
      <p:pic>
        <p:nvPicPr>
          <p:cNvPr id="7" name="Content Placeholder 8"/>
          <p:cNvPicPr>
            <a:picLocks noChangeAspect="1"/>
          </p:cNvPicPr>
          <p:nvPr/>
        </p:nvPicPr>
        <p:blipFill>
          <a:blip r:embed="rId3"/>
          <a:stretch>
            <a:fillRect/>
          </a:stretch>
        </p:blipFill>
        <p:spPr>
          <a:xfrm>
            <a:off x="475602" y="3841388"/>
            <a:ext cx="4311219" cy="2392090"/>
          </a:xfrm>
          <a:prstGeom prst="rect">
            <a:avLst/>
          </a:prstGeom>
        </p:spPr>
      </p:pic>
      <p:sp>
        <p:nvSpPr>
          <p:cNvPr id="8" name="Content Placeholder 2"/>
          <p:cNvSpPr txBox="1">
            <a:spLocks/>
          </p:cNvSpPr>
          <p:nvPr/>
        </p:nvSpPr>
        <p:spPr>
          <a:xfrm>
            <a:off x="5130730" y="4588804"/>
            <a:ext cx="3680761" cy="897258"/>
          </a:xfrm>
          <a:prstGeom prst="rect">
            <a:avLst/>
          </a:prstGeom>
        </p:spPr>
        <p:txBody>
          <a:bodyPr vert="horz" lIns="0" tIns="0" rIns="0" bIns="0" rtlCol="0" anchor="t" anchorCtr="0">
            <a:noAutofit/>
          </a:bodyPr>
          <a:lstStyle>
            <a:lvl1pPr marL="0" indent="0" algn="l" defTabSz="914400" rtl="0" eaLnBrk="1" latinLnBrk="0" hangingPunct="1">
              <a:lnSpc>
                <a:spcPts val="2100"/>
              </a:lnSpc>
              <a:spcBef>
                <a:spcPts val="0"/>
              </a:spcBef>
              <a:buFontTx/>
              <a:buNone/>
              <a:defRPr sz="1600" kern="600" spc="0" baseline="0">
                <a:solidFill>
                  <a:srgbClr val="000C00"/>
                </a:solidFill>
                <a:latin typeface="+mn-lt"/>
                <a:ea typeface="+mn-ea"/>
                <a:cs typeface="+mn-cs"/>
              </a:defRPr>
            </a:lvl1pPr>
            <a:lvl2pPr marL="153988" indent="-153988" algn="l" defTabSz="914400" rtl="0" eaLnBrk="1" latinLnBrk="0" hangingPunct="1">
              <a:lnSpc>
                <a:spcPts val="2100"/>
              </a:lnSpc>
              <a:spcBef>
                <a:spcPts val="1100"/>
              </a:spcBef>
              <a:buFont typeface="Arial" panose="020B0604020202020204" pitchFamily="34" charset="0"/>
              <a:buChar char="•"/>
              <a:defRPr sz="1600" kern="600" spc="0" baseline="0">
                <a:solidFill>
                  <a:srgbClr val="000C00"/>
                </a:solidFill>
                <a:latin typeface="+mn-lt"/>
                <a:ea typeface="+mn-ea"/>
                <a:cs typeface="+mn-cs"/>
              </a:defRPr>
            </a:lvl2pPr>
            <a:lvl3pPr marL="558800" indent="-279400" algn="l" defTabSz="914400" rtl="0" eaLnBrk="1" latinLnBrk="0" hangingPunct="1">
              <a:lnSpc>
                <a:spcPts val="2100"/>
              </a:lnSpc>
              <a:spcBef>
                <a:spcPts val="0"/>
              </a:spcBef>
              <a:buClr>
                <a:srgbClr val="000C00"/>
              </a:buClr>
              <a:buFont typeface="Arial" panose="020B0604020202020204" pitchFamily="34" charset="0"/>
              <a:buChar char="—"/>
              <a:defRPr sz="1600" kern="600" spc="0" baseline="0">
                <a:solidFill>
                  <a:srgbClr val="000C00"/>
                </a:solidFill>
                <a:latin typeface="+mn-lt"/>
                <a:ea typeface="+mn-ea"/>
                <a:cs typeface="+mn-cs"/>
              </a:defRPr>
            </a:lvl3pPr>
            <a:lvl4pPr marL="703263" indent="-212725"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4pPr>
            <a:lvl5pPr marL="808038" indent="-173038" algn="l" defTabSz="914400" rtl="0" eaLnBrk="1" latinLnBrk="0" hangingPunct="1">
              <a:lnSpc>
                <a:spcPts val="2100"/>
              </a:lnSpc>
              <a:spcBef>
                <a:spcPts val="0"/>
              </a:spcBef>
              <a:buFont typeface="Arial" panose="020B0604020202020204" pitchFamily="34" charset="0"/>
              <a:buChar char="-"/>
              <a:defRPr sz="1600" kern="600" spc="0" baseline="0">
                <a:solidFill>
                  <a:srgbClr val="000C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b="1" dirty="0" smtClean="0">
                <a:solidFill>
                  <a:schemeClr val="tx2">
                    <a:lumMod val="75000"/>
                  </a:schemeClr>
                </a:solidFill>
              </a:rPr>
              <a:t>On the View tab at the top left, select “Reports” and then “Diary” as show below.</a:t>
            </a:r>
          </a:p>
        </p:txBody>
      </p:sp>
    </p:spTree>
    <p:extLst>
      <p:ext uri="{BB962C8B-B14F-4D97-AF65-F5344CB8AC3E}">
        <p14:creationId xmlns:p14="http://schemas.microsoft.com/office/powerpoint/2010/main" val="39678805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2160" y="1477804"/>
            <a:ext cx="3863579" cy="4816117"/>
          </a:xfrm>
        </p:spPr>
        <p:txBody>
          <a:bodyPr>
            <a:normAutofit/>
          </a:bodyPr>
          <a:lstStyle/>
          <a:p>
            <a:r>
              <a:rPr lang="en-GB" sz="2000" dirty="0" smtClean="0">
                <a:solidFill>
                  <a:schemeClr val="tx2">
                    <a:lumMod val="75000"/>
                  </a:schemeClr>
                </a:solidFill>
              </a:rPr>
              <a:t>The window should display a list of report as displayed on the right.</a:t>
            </a:r>
          </a:p>
          <a:p>
            <a:endParaRPr lang="en-GB" sz="2000" dirty="0" smtClean="0">
              <a:solidFill>
                <a:schemeClr val="tx2">
                  <a:lumMod val="75000"/>
                </a:schemeClr>
              </a:solidFill>
            </a:endParaRPr>
          </a:p>
          <a:p>
            <a:endParaRPr lang="en-GB" sz="2000" dirty="0">
              <a:solidFill>
                <a:schemeClr val="tx2">
                  <a:lumMod val="75000"/>
                </a:schemeClr>
              </a:solidFill>
            </a:endParaRPr>
          </a:p>
          <a:p>
            <a:r>
              <a:rPr lang="en-GB" sz="2000" dirty="0" smtClean="0">
                <a:solidFill>
                  <a:schemeClr val="tx2">
                    <a:lumMod val="75000"/>
                  </a:schemeClr>
                </a:solidFill>
              </a:rPr>
              <a:t>Double left click on the “Practice Income” report which should open a new widow.</a:t>
            </a:r>
          </a:p>
          <a:p>
            <a:endParaRPr lang="en-GB" sz="2000" dirty="0" smtClean="0">
              <a:solidFill>
                <a:schemeClr val="tx2">
                  <a:lumMod val="75000"/>
                </a:schemeClr>
              </a:solidFill>
            </a:endParaRPr>
          </a:p>
          <a:p>
            <a:endParaRPr lang="en-GB" sz="2000" dirty="0">
              <a:solidFill>
                <a:schemeClr val="tx2">
                  <a:lumMod val="75000"/>
                </a:schemeClr>
              </a:solidFill>
            </a:endParaRPr>
          </a:p>
          <a:p>
            <a:r>
              <a:rPr lang="en-GB" sz="2000" dirty="0" smtClean="0">
                <a:solidFill>
                  <a:schemeClr val="tx2">
                    <a:lumMod val="75000"/>
                  </a:schemeClr>
                </a:solidFill>
              </a:rPr>
              <a:t>You will need to enter the date range for the report. Todays date will automatically populate.</a:t>
            </a:r>
          </a:p>
          <a:p>
            <a:endParaRPr lang="en-GB" sz="2000" dirty="0" smtClean="0">
              <a:solidFill>
                <a:schemeClr val="tx2">
                  <a:lumMod val="75000"/>
                </a:schemeClr>
              </a:solidFill>
            </a:endParaRPr>
          </a:p>
          <a:p>
            <a:endParaRPr lang="en-GB" sz="2000" dirty="0" smtClean="0">
              <a:solidFill>
                <a:schemeClr val="tx2">
                  <a:lumMod val="75000"/>
                </a:schemeClr>
              </a:solidFill>
            </a:endParaRPr>
          </a:p>
          <a:p>
            <a:r>
              <a:rPr lang="en-GB" sz="2000" dirty="0" smtClean="0">
                <a:solidFill>
                  <a:schemeClr val="tx2">
                    <a:lumMod val="75000"/>
                  </a:schemeClr>
                </a:solidFill>
              </a:rPr>
              <a:t>Then you’ll need to select yes to “Show Detail for every transaction”.</a:t>
            </a:r>
          </a:p>
          <a:p>
            <a:endParaRPr lang="en-GB" sz="2000" dirty="0" smtClean="0">
              <a:solidFill>
                <a:schemeClr val="tx2">
                  <a:lumMod val="75000"/>
                </a:schemeClr>
              </a:solidFill>
            </a:endParaRPr>
          </a:p>
          <a:p>
            <a:endParaRPr lang="en-GB" sz="2000" dirty="0">
              <a:solidFill>
                <a:schemeClr val="tx2">
                  <a:lumMod val="75000"/>
                </a:schemeClr>
              </a:solidFill>
            </a:endParaRPr>
          </a:p>
          <a:p>
            <a:r>
              <a:rPr lang="en-GB" sz="2000" dirty="0" smtClean="0">
                <a:solidFill>
                  <a:schemeClr val="tx2">
                    <a:lumMod val="75000"/>
                  </a:schemeClr>
                </a:solidFill>
              </a:rPr>
              <a:t>Finally, you will need to select yes to “Include Daily Totals” and then click finish</a:t>
            </a:r>
            <a:r>
              <a:rPr lang="en-GB" sz="1800" dirty="0" smtClean="0"/>
              <a:t>.</a:t>
            </a:r>
          </a:p>
          <a:p>
            <a:endParaRPr lang="en-GB" dirty="0"/>
          </a:p>
          <a:p>
            <a:endParaRPr lang="en-GB" dirty="0"/>
          </a:p>
        </p:txBody>
      </p:sp>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28</a:t>
            </a:fld>
            <a:endParaRPr lang="en-GB"/>
          </a:p>
        </p:txBody>
      </p:sp>
      <p:pic>
        <p:nvPicPr>
          <p:cNvPr id="9" name="Content Placeholder 8"/>
          <p:cNvPicPr>
            <a:picLocks noGrp="1" noChangeAspect="1"/>
          </p:cNvPicPr>
          <p:nvPr>
            <p:ph idx="13"/>
          </p:nvPr>
        </p:nvPicPr>
        <p:blipFill>
          <a:blip r:embed="rId2"/>
          <a:stretch>
            <a:fillRect/>
          </a:stretch>
        </p:blipFill>
        <p:spPr>
          <a:xfrm>
            <a:off x="4432442" y="1252173"/>
            <a:ext cx="4462176" cy="3649152"/>
          </a:xfrm>
          <a:prstGeom prst="rect">
            <a:avLst/>
          </a:prstGeom>
        </p:spPr>
      </p:pic>
      <p:sp>
        <p:nvSpPr>
          <p:cNvPr id="7" name="Title 1"/>
          <p:cNvSpPr>
            <a:spLocks noGrp="1"/>
          </p:cNvSpPr>
          <p:nvPr>
            <p:ph type="title"/>
          </p:nvPr>
        </p:nvSpPr>
        <p:spPr>
          <a:xfrm>
            <a:off x="240500" y="372674"/>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8234017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0353" y="1215469"/>
            <a:ext cx="3007237" cy="5090327"/>
          </a:xfrm>
        </p:spPr>
        <p:txBody>
          <a:bodyPr>
            <a:normAutofit/>
          </a:bodyPr>
          <a:lstStyle/>
          <a:p>
            <a:r>
              <a:rPr lang="en-GB" sz="2000" dirty="0" smtClean="0">
                <a:solidFill>
                  <a:schemeClr val="tx2">
                    <a:lumMod val="75000"/>
                  </a:schemeClr>
                </a:solidFill>
              </a:rPr>
              <a:t>You will then be presented with the practice income report as displayed on the right. You will see a full breakdown of all payment transactions for your location and which account they were assigned to.</a:t>
            </a:r>
          </a:p>
          <a:p>
            <a:endParaRPr lang="en-GB" sz="2000" dirty="0">
              <a:solidFill>
                <a:schemeClr val="tx2">
                  <a:lumMod val="75000"/>
                </a:schemeClr>
              </a:solidFill>
            </a:endParaRPr>
          </a:p>
          <a:p>
            <a:r>
              <a:rPr lang="en-GB" sz="2000" dirty="0" smtClean="0">
                <a:solidFill>
                  <a:schemeClr val="tx2">
                    <a:lumMod val="75000"/>
                  </a:schemeClr>
                </a:solidFill>
              </a:rPr>
              <a:t>You can then export the report to excel by selecting the export button at the top left as shown below.</a:t>
            </a:r>
          </a:p>
          <a:p>
            <a:endParaRPr lang="en-GB" sz="2000" dirty="0">
              <a:solidFill>
                <a:schemeClr val="tx2">
                  <a:lumMod val="75000"/>
                </a:schemeClr>
              </a:solidFill>
            </a:endParaRPr>
          </a:p>
          <a:p>
            <a:r>
              <a:rPr lang="en-GB" sz="2000" dirty="0" smtClean="0">
                <a:solidFill>
                  <a:schemeClr val="tx2">
                    <a:lumMod val="75000"/>
                  </a:schemeClr>
                </a:solidFill>
              </a:rPr>
              <a:t>The daily totals in your “Cash” column should match the total value for all the cash and cheque payments taken.</a:t>
            </a:r>
          </a:p>
          <a:p>
            <a:endParaRPr lang="en-GB" sz="2000" dirty="0">
              <a:solidFill>
                <a:schemeClr val="tx2">
                  <a:lumMod val="75000"/>
                </a:schemeClr>
              </a:solidFill>
            </a:endParaRPr>
          </a:p>
          <a:p>
            <a:r>
              <a:rPr lang="en-GB" sz="2000" dirty="0" smtClean="0">
                <a:solidFill>
                  <a:schemeClr val="tx2">
                    <a:lumMod val="75000"/>
                  </a:schemeClr>
                </a:solidFill>
              </a:rPr>
              <a:t>You should contact the finance team if there are any discrepancies.</a:t>
            </a:r>
            <a:endParaRPr lang="en-GB" sz="2000" dirty="0">
              <a:solidFill>
                <a:schemeClr val="tx2">
                  <a:lumMod val="75000"/>
                </a:schemeClr>
              </a:solidFill>
            </a:endParaRPr>
          </a:p>
        </p:txBody>
      </p:sp>
      <p:sp>
        <p:nvSpPr>
          <p:cNvPr id="4" name="Date Placeholder 3"/>
          <p:cNvSpPr>
            <a:spLocks noGrp="1"/>
          </p:cNvSpPr>
          <p:nvPr>
            <p:ph type="dt" sz="half" idx="10"/>
          </p:nvPr>
        </p:nvSpPr>
        <p:spPr/>
        <p:txBody>
          <a:bodyPr/>
          <a:lstStyle/>
          <a:p>
            <a:fld id="{0B2C9661-F601-4894-B77F-D9DF8EC42F9A}"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29</a:t>
            </a:fld>
            <a:endParaRPr lang="en-GB"/>
          </a:p>
        </p:txBody>
      </p:sp>
      <p:pic>
        <p:nvPicPr>
          <p:cNvPr id="9" name="Content Placeholder 8"/>
          <p:cNvPicPr>
            <a:picLocks noGrp="1" noChangeAspect="1"/>
          </p:cNvPicPr>
          <p:nvPr>
            <p:ph idx="13"/>
          </p:nvPr>
        </p:nvPicPr>
        <p:blipFill rotWithShape="1">
          <a:blip r:embed="rId2"/>
          <a:srcRect t="4998" r="1242" b="9653"/>
          <a:stretch/>
        </p:blipFill>
        <p:spPr>
          <a:xfrm>
            <a:off x="3315743" y="1128155"/>
            <a:ext cx="5662002" cy="2695899"/>
          </a:xfrm>
          <a:prstGeom prst="rect">
            <a:avLst/>
          </a:prstGeom>
        </p:spPr>
      </p:pic>
      <p:grpSp>
        <p:nvGrpSpPr>
          <p:cNvPr id="2" name="Group 1"/>
          <p:cNvGrpSpPr/>
          <p:nvPr/>
        </p:nvGrpSpPr>
        <p:grpSpPr>
          <a:xfrm>
            <a:off x="4165514" y="4170142"/>
            <a:ext cx="3363441" cy="1007499"/>
            <a:chOff x="4616778" y="4467026"/>
            <a:chExt cx="2705100" cy="781050"/>
          </a:xfrm>
        </p:grpSpPr>
        <p:pic>
          <p:nvPicPr>
            <p:cNvPr id="10" name="Picture 9"/>
            <p:cNvPicPr>
              <a:picLocks noChangeAspect="1"/>
            </p:cNvPicPr>
            <p:nvPr/>
          </p:nvPicPr>
          <p:blipFill>
            <a:blip r:embed="rId3"/>
            <a:stretch>
              <a:fillRect/>
            </a:stretch>
          </p:blipFill>
          <p:spPr>
            <a:xfrm>
              <a:off x="4616778" y="4467026"/>
              <a:ext cx="2705100" cy="781050"/>
            </a:xfrm>
            <a:prstGeom prst="rect">
              <a:avLst/>
            </a:prstGeom>
          </p:spPr>
        </p:pic>
        <p:sp>
          <p:nvSpPr>
            <p:cNvPr id="11" name="Right Arrow 10"/>
            <p:cNvSpPr/>
            <p:nvPr/>
          </p:nvSpPr>
          <p:spPr>
            <a:xfrm>
              <a:off x="5779982" y="4699798"/>
              <a:ext cx="378691" cy="1477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itle 1"/>
          <p:cNvSpPr>
            <a:spLocks noGrp="1"/>
          </p:cNvSpPr>
          <p:nvPr>
            <p:ph type="title"/>
          </p:nvPr>
        </p:nvSpPr>
        <p:spPr>
          <a:xfrm>
            <a:off x="240500" y="372674"/>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2554134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060" y="420303"/>
            <a:ext cx="6840888" cy="526181"/>
          </a:xfrm>
        </p:spPr>
        <p:txBody>
          <a:bodyPr/>
          <a:lstStyle/>
          <a:p>
            <a:r>
              <a:rPr lang="en-GB" sz="3200" dirty="0" smtClean="0">
                <a:solidFill>
                  <a:srgbClr val="00B050"/>
                </a:solidFill>
              </a:rPr>
              <a:t>Appointment Pathways</a:t>
            </a:r>
            <a:endParaRPr lang="en-GB" sz="3200" dirty="0"/>
          </a:p>
        </p:txBody>
      </p:sp>
      <p:sp>
        <p:nvSpPr>
          <p:cNvPr id="4" name="Date Placeholder 3"/>
          <p:cNvSpPr>
            <a:spLocks noGrp="1"/>
          </p:cNvSpPr>
          <p:nvPr>
            <p:ph type="dt" sz="half" idx="10"/>
          </p:nvPr>
        </p:nvSpPr>
        <p:spPr/>
        <p:txBody>
          <a:bodyPr/>
          <a:lstStyle/>
          <a:p>
            <a:fld id="{BEED439B-205B-46F1-9A38-5AB71DAA2949}"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3</a:t>
            </a:fld>
            <a:endParaRPr lang="en-GB"/>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509" y="1334877"/>
            <a:ext cx="8229591" cy="4338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32708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Scenario’s</a:t>
            </a:r>
            <a:endParaRPr lang="en-GB" dirty="0"/>
          </a:p>
        </p:txBody>
      </p:sp>
      <p:sp>
        <p:nvSpPr>
          <p:cNvPr id="3" name="Content Placeholder 2"/>
          <p:cNvSpPr>
            <a:spLocks noGrp="1"/>
          </p:cNvSpPr>
          <p:nvPr>
            <p:ph idx="1"/>
          </p:nvPr>
        </p:nvSpPr>
        <p:spPr>
          <a:xfrm>
            <a:off x="557999" y="1310185"/>
            <a:ext cx="8190215" cy="4946615"/>
          </a:xfrm>
        </p:spPr>
        <p:txBody>
          <a:bodyPr>
            <a:normAutofit fontScale="77500" lnSpcReduction="20000"/>
          </a:bodyPr>
          <a:lstStyle/>
          <a:p>
            <a:pPr>
              <a:lnSpc>
                <a:spcPct val="120000"/>
              </a:lnSpc>
            </a:pPr>
            <a:r>
              <a:rPr lang="en-GB" sz="2100" dirty="0" smtClean="0"/>
              <a:t>Please </a:t>
            </a:r>
            <a:r>
              <a:rPr lang="en-GB" sz="2100" dirty="0"/>
              <a:t>find some useful scenario’s below that outline the correct step by step guides from the different sources of patient bookings</a:t>
            </a:r>
            <a:r>
              <a:rPr lang="en-GB" sz="2100" dirty="0" smtClean="0"/>
              <a:t>:</a:t>
            </a:r>
          </a:p>
          <a:p>
            <a:pPr>
              <a:lnSpc>
                <a:spcPct val="120000"/>
              </a:lnSpc>
            </a:pPr>
            <a:endParaRPr lang="en-GB" sz="2100" dirty="0"/>
          </a:p>
          <a:p>
            <a:pPr>
              <a:lnSpc>
                <a:spcPct val="120000"/>
              </a:lnSpc>
            </a:pPr>
            <a:r>
              <a:rPr lang="en-GB" sz="2100" b="1" dirty="0" smtClean="0"/>
              <a:t>Scenario </a:t>
            </a:r>
            <a:r>
              <a:rPr lang="en-GB" sz="2100" b="1" dirty="0"/>
              <a:t>1 - A Patient who has PMI is booked in to a Physiotherapists diary via the CBO </a:t>
            </a:r>
            <a:r>
              <a:rPr lang="en-GB" sz="2100" b="1" dirty="0" smtClean="0"/>
              <a:t>team:</a:t>
            </a:r>
          </a:p>
          <a:p>
            <a:pPr>
              <a:lnSpc>
                <a:spcPct val="120000"/>
              </a:lnSpc>
            </a:pPr>
            <a:endParaRPr lang="en-GB" sz="2100" dirty="0" smtClean="0"/>
          </a:p>
          <a:p>
            <a:pPr marL="457200" indent="-457200">
              <a:lnSpc>
                <a:spcPct val="120000"/>
              </a:lnSpc>
              <a:buFont typeface="Arial" panose="020B0604020202020204" pitchFamily="34" charset="0"/>
              <a:buChar char="•"/>
            </a:pPr>
            <a:r>
              <a:rPr lang="en-GB" sz="2100" dirty="0" smtClean="0"/>
              <a:t>Step </a:t>
            </a:r>
            <a:r>
              <a:rPr lang="en-GB" sz="2100" dirty="0"/>
              <a:t>by step guide</a:t>
            </a:r>
          </a:p>
          <a:p>
            <a:pPr marL="611188" lvl="1" indent="-457200">
              <a:lnSpc>
                <a:spcPct val="120000"/>
              </a:lnSpc>
            </a:pPr>
            <a:r>
              <a:rPr lang="en-GB" sz="2100" dirty="0" smtClean="0"/>
              <a:t>Patient </a:t>
            </a:r>
            <a:r>
              <a:rPr lang="en-GB" sz="2100" dirty="0"/>
              <a:t>attends Initial Appointment</a:t>
            </a:r>
          </a:p>
          <a:p>
            <a:pPr marL="611188" lvl="1" indent="-457200">
              <a:lnSpc>
                <a:spcPct val="120000"/>
              </a:lnSpc>
            </a:pPr>
            <a:r>
              <a:rPr lang="en-GB" sz="2100" dirty="0" smtClean="0"/>
              <a:t>Patient </a:t>
            </a:r>
            <a:r>
              <a:rPr lang="en-GB" sz="2100" dirty="0"/>
              <a:t>completes consent form</a:t>
            </a:r>
          </a:p>
          <a:p>
            <a:pPr marL="611188" lvl="1" indent="-457200">
              <a:lnSpc>
                <a:spcPct val="120000"/>
              </a:lnSpc>
            </a:pPr>
            <a:r>
              <a:rPr lang="en-GB" sz="2100" dirty="0" smtClean="0"/>
              <a:t>Debit/Credit </a:t>
            </a:r>
            <a:r>
              <a:rPr lang="en-GB" sz="2100" dirty="0"/>
              <a:t>Card details are entered in to TM2</a:t>
            </a:r>
          </a:p>
          <a:p>
            <a:pPr marL="611188" lvl="1" indent="-457200">
              <a:lnSpc>
                <a:spcPct val="120000"/>
              </a:lnSpc>
            </a:pPr>
            <a:r>
              <a:rPr lang="en-GB" sz="2100" dirty="0" smtClean="0"/>
              <a:t>The </a:t>
            </a:r>
            <a:r>
              <a:rPr lang="en-GB" sz="2100" dirty="0"/>
              <a:t>Initial Appointment is conducted</a:t>
            </a:r>
          </a:p>
          <a:p>
            <a:pPr marL="611188" lvl="1" indent="-457200">
              <a:lnSpc>
                <a:spcPct val="120000"/>
              </a:lnSpc>
            </a:pPr>
            <a:r>
              <a:rPr lang="en-GB" sz="2100" dirty="0" smtClean="0"/>
              <a:t>The </a:t>
            </a:r>
            <a:r>
              <a:rPr lang="en-GB" sz="2100" dirty="0"/>
              <a:t>Debit/Credit card details will only be used for Excess/DNA charges</a:t>
            </a:r>
          </a:p>
          <a:p>
            <a:pPr marL="611188" lvl="1" indent="-457200">
              <a:lnSpc>
                <a:spcPct val="120000"/>
              </a:lnSpc>
            </a:pPr>
            <a:r>
              <a:rPr lang="en-GB" sz="2100" dirty="0" smtClean="0"/>
              <a:t>Note </a:t>
            </a:r>
            <a:r>
              <a:rPr lang="en-GB" sz="2100" dirty="0"/>
              <a:t>the patient may ask why payment details are being collected for a second time. This is due to the fact we are unable to share data from the booking system to the application used in the treatment </a:t>
            </a:r>
            <a:r>
              <a:rPr lang="en-GB" sz="2100" dirty="0" smtClean="0"/>
              <a:t>room</a:t>
            </a:r>
          </a:p>
          <a:p>
            <a:pPr>
              <a:lnSpc>
                <a:spcPct val="120000"/>
              </a:lnSpc>
            </a:pPr>
            <a:endParaRPr lang="en-GB" sz="2600" dirty="0"/>
          </a:p>
          <a:p>
            <a:endParaRPr lang="en-US" dirty="0"/>
          </a:p>
        </p:txBody>
      </p:sp>
      <p:sp>
        <p:nvSpPr>
          <p:cNvPr id="4" name="Date Placeholder 3"/>
          <p:cNvSpPr>
            <a:spLocks noGrp="1"/>
          </p:cNvSpPr>
          <p:nvPr>
            <p:ph type="dt" sz="half" idx="10"/>
          </p:nvPr>
        </p:nvSpPr>
        <p:spPr/>
        <p:txBody>
          <a:bodyPr/>
          <a:lstStyle/>
          <a:p>
            <a:fld id="{57C56A57-AE73-42B1-8F37-5D3AECC01A17}" type="datetime1">
              <a:rPr lang="en-GB" smtClean="0"/>
              <a:t>06/07/2017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30</a:t>
            </a:fld>
            <a:endParaRPr lang="en-GB" dirty="0"/>
          </a:p>
        </p:txBody>
      </p:sp>
    </p:spTree>
    <p:extLst>
      <p:ext uri="{BB962C8B-B14F-4D97-AF65-F5344CB8AC3E}">
        <p14:creationId xmlns:p14="http://schemas.microsoft.com/office/powerpoint/2010/main" val="29913047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Scenario’s</a:t>
            </a:r>
            <a:endParaRPr lang="en-GB" dirty="0"/>
          </a:p>
        </p:txBody>
      </p:sp>
      <p:sp>
        <p:nvSpPr>
          <p:cNvPr id="3" name="Content Placeholder 2"/>
          <p:cNvSpPr>
            <a:spLocks noGrp="1"/>
          </p:cNvSpPr>
          <p:nvPr>
            <p:ph idx="1"/>
          </p:nvPr>
        </p:nvSpPr>
        <p:spPr>
          <a:xfrm>
            <a:off x="557999" y="1310186"/>
            <a:ext cx="8190215" cy="4462818"/>
          </a:xfrm>
        </p:spPr>
        <p:txBody>
          <a:bodyPr>
            <a:normAutofit fontScale="62500" lnSpcReduction="20000"/>
          </a:bodyPr>
          <a:lstStyle/>
          <a:p>
            <a:pPr>
              <a:lnSpc>
                <a:spcPct val="120000"/>
              </a:lnSpc>
            </a:pPr>
            <a:endParaRPr lang="en-GB" sz="2600" dirty="0"/>
          </a:p>
          <a:p>
            <a:pPr>
              <a:lnSpc>
                <a:spcPct val="120000"/>
              </a:lnSpc>
            </a:pPr>
            <a:endParaRPr lang="en-GB" sz="2600" dirty="0"/>
          </a:p>
          <a:p>
            <a:pPr>
              <a:lnSpc>
                <a:spcPct val="120000"/>
              </a:lnSpc>
            </a:pPr>
            <a:r>
              <a:rPr lang="en-GB" sz="2600" b="1" dirty="0" smtClean="0"/>
              <a:t>Scenario </a:t>
            </a:r>
            <a:r>
              <a:rPr lang="en-GB" sz="2600" b="1" dirty="0"/>
              <a:t>2 - A self pay patient attends a face to face initial appointment after booking the initial appointment via the NH </a:t>
            </a:r>
            <a:r>
              <a:rPr lang="en-GB" sz="2600" b="1" dirty="0" smtClean="0"/>
              <a:t>website</a:t>
            </a:r>
          </a:p>
          <a:p>
            <a:pPr>
              <a:lnSpc>
                <a:spcPct val="120000"/>
              </a:lnSpc>
            </a:pPr>
            <a:endParaRPr lang="en-GB" sz="2600" b="1" dirty="0" smtClean="0"/>
          </a:p>
          <a:p>
            <a:pPr marL="457200" indent="-457200">
              <a:lnSpc>
                <a:spcPct val="120000"/>
              </a:lnSpc>
              <a:buFont typeface="Arial" panose="020B0604020202020204" pitchFamily="34" charset="0"/>
              <a:buChar char="•"/>
            </a:pPr>
            <a:r>
              <a:rPr lang="en-GB" sz="2600" dirty="0"/>
              <a:t>Step by step guide</a:t>
            </a:r>
          </a:p>
          <a:p>
            <a:pPr marL="611188" lvl="1" indent="-457200">
              <a:lnSpc>
                <a:spcPct val="120000"/>
              </a:lnSpc>
            </a:pPr>
            <a:r>
              <a:rPr lang="en-GB" sz="2600" dirty="0"/>
              <a:t>Patient attends Initial Appointment</a:t>
            </a:r>
          </a:p>
          <a:p>
            <a:pPr marL="611188" lvl="1" indent="-457200">
              <a:lnSpc>
                <a:spcPct val="120000"/>
              </a:lnSpc>
            </a:pPr>
            <a:r>
              <a:rPr lang="en-GB" sz="2600" dirty="0"/>
              <a:t>Patient completes consent form</a:t>
            </a:r>
          </a:p>
          <a:p>
            <a:pPr marL="611188" lvl="1" indent="-457200">
              <a:lnSpc>
                <a:spcPct val="120000"/>
              </a:lnSpc>
            </a:pPr>
            <a:r>
              <a:rPr lang="en-GB" sz="2600" dirty="0"/>
              <a:t>Debit/Credit Card details are entered in to TM2</a:t>
            </a:r>
          </a:p>
          <a:p>
            <a:pPr marL="611188" lvl="1" indent="-457200">
              <a:lnSpc>
                <a:spcPct val="120000"/>
              </a:lnSpc>
            </a:pPr>
            <a:r>
              <a:rPr lang="en-GB" sz="2600" dirty="0"/>
              <a:t>The Initial Appointment is </a:t>
            </a:r>
            <a:r>
              <a:rPr lang="en-GB" sz="2600" dirty="0" smtClean="0"/>
              <a:t>conducted</a:t>
            </a:r>
          </a:p>
          <a:p>
            <a:pPr marL="611188" lvl="1" indent="-457200">
              <a:lnSpc>
                <a:spcPct val="120000"/>
              </a:lnSpc>
            </a:pPr>
            <a:r>
              <a:rPr lang="en-GB" sz="2600" dirty="0" smtClean="0"/>
              <a:t>The </a:t>
            </a:r>
            <a:r>
              <a:rPr lang="en-GB" sz="2600" dirty="0"/>
              <a:t>payment will need to be processed at site</a:t>
            </a:r>
            <a:endParaRPr lang="en-GB" sz="2600" dirty="0"/>
          </a:p>
          <a:p>
            <a:pPr marL="611188" lvl="1" indent="-457200">
              <a:lnSpc>
                <a:spcPct val="120000"/>
              </a:lnSpc>
            </a:pPr>
            <a:r>
              <a:rPr lang="en-GB" sz="2600" dirty="0"/>
              <a:t>Note the patient may ask why payment details are being collected for a second time. This is due to the fact we are unable to share data from the booking system to the application used in the treatment room</a:t>
            </a:r>
          </a:p>
          <a:p>
            <a:pPr>
              <a:lnSpc>
                <a:spcPct val="120000"/>
              </a:lnSpc>
            </a:pPr>
            <a:endParaRPr lang="en-GB" sz="2600" dirty="0"/>
          </a:p>
          <a:p>
            <a:endParaRPr lang="en-US" dirty="0"/>
          </a:p>
        </p:txBody>
      </p:sp>
      <p:sp>
        <p:nvSpPr>
          <p:cNvPr id="4" name="Date Placeholder 3"/>
          <p:cNvSpPr>
            <a:spLocks noGrp="1"/>
          </p:cNvSpPr>
          <p:nvPr>
            <p:ph type="dt" sz="half" idx="10"/>
          </p:nvPr>
        </p:nvSpPr>
        <p:spPr/>
        <p:txBody>
          <a:bodyPr/>
          <a:lstStyle/>
          <a:p>
            <a:fld id="{57C56A57-AE73-42B1-8F37-5D3AECC01A17}" type="datetime1">
              <a:rPr lang="en-GB" smtClean="0"/>
              <a:t>06/07/2017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31</a:t>
            </a:fld>
            <a:endParaRPr lang="en-GB" dirty="0"/>
          </a:p>
        </p:txBody>
      </p:sp>
    </p:spTree>
    <p:extLst>
      <p:ext uri="{BB962C8B-B14F-4D97-AF65-F5344CB8AC3E}">
        <p14:creationId xmlns:p14="http://schemas.microsoft.com/office/powerpoint/2010/main" val="594651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Scenario’s</a:t>
            </a:r>
            <a:endParaRPr lang="en-GB" dirty="0"/>
          </a:p>
        </p:txBody>
      </p:sp>
      <p:sp>
        <p:nvSpPr>
          <p:cNvPr id="3" name="Content Placeholder 2"/>
          <p:cNvSpPr>
            <a:spLocks noGrp="1"/>
          </p:cNvSpPr>
          <p:nvPr>
            <p:ph idx="1"/>
          </p:nvPr>
        </p:nvSpPr>
        <p:spPr>
          <a:xfrm>
            <a:off x="557999" y="1310185"/>
            <a:ext cx="8190215" cy="4946615"/>
          </a:xfrm>
        </p:spPr>
        <p:txBody>
          <a:bodyPr>
            <a:normAutofit fontScale="40000" lnSpcReduction="20000"/>
          </a:bodyPr>
          <a:lstStyle/>
          <a:p>
            <a:pPr>
              <a:lnSpc>
                <a:spcPct val="120000"/>
              </a:lnSpc>
            </a:pPr>
            <a:endParaRPr lang="en-GB" sz="2600" dirty="0"/>
          </a:p>
          <a:p>
            <a:pPr>
              <a:lnSpc>
                <a:spcPct val="120000"/>
              </a:lnSpc>
            </a:pPr>
            <a:endParaRPr lang="en-GB" sz="4000" dirty="0"/>
          </a:p>
          <a:p>
            <a:pPr>
              <a:lnSpc>
                <a:spcPct val="120000"/>
              </a:lnSpc>
            </a:pPr>
            <a:r>
              <a:rPr lang="en-GB" sz="4000" b="1" dirty="0"/>
              <a:t>Scenario 3 - A patient attends a Physiotherapy initial appointment following a surgical procedure and is receiving Physiotherapy under a package price</a:t>
            </a:r>
          </a:p>
          <a:p>
            <a:pPr>
              <a:lnSpc>
                <a:spcPct val="120000"/>
              </a:lnSpc>
            </a:pPr>
            <a:endParaRPr lang="en-GB" sz="4000" b="1" dirty="0" smtClean="0"/>
          </a:p>
          <a:p>
            <a:pPr marL="457200" indent="-457200">
              <a:lnSpc>
                <a:spcPct val="120000"/>
              </a:lnSpc>
              <a:buFont typeface="Arial" panose="020B0604020202020204" pitchFamily="34" charset="0"/>
              <a:buChar char="•"/>
            </a:pPr>
            <a:r>
              <a:rPr lang="en-GB" sz="4000" dirty="0"/>
              <a:t>Step by step guide</a:t>
            </a:r>
          </a:p>
          <a:p>
            <a:pPr marL="611188" lvl="1" indent="-457200">
              <a:lnSpc>
                <a:spcPct val="120000"/>
              </a:lnSpc>
            </a:pPr>
            <a:r>
              <a:rPr lang="en-GB" sz="4000" dirty="0"/>
              <a:t>Patient attends Initial Appointment</a:t>
            </a:r>
          </a:p>
          <a:p>
            <a:pPr marL="611188" lvl="1" indent="-457200">
              <a:lnSpc>
                <a:spcPct val="120000"/>
              </a:lnSpc>
            </a:pPr>
            <a:r>
              <a:rPr lang="en-GB" sz="4000" dirty="0"/>
              <a:t>Patient completes consent form</a:t>
            </a:r>
          </a:p>
          <a:p>
            <a:pPr marL="611188" lvl="1" indent="-457200">
              <a:lnSpc>
                <a:spcPct val="120000"/>
              </a:lnSpc>
            </a:pPr>
            <a:r>
              <a:rPr lang="en-GB" sz="4000" dirty="0"/>
              <a:t>Debit/Credit Card details are entered in to TM2</a:t>
            </a:r>
          </a:p>
          <a:p>
            <a:pPr marL="611188" lvl="1" indent="-457200">
              <a:lnSpc>
                <a:spcPct val="120000"/>
              </a:lnSpc>
            </a:pPr>
            <a:r>
              <a:rPr lang="en-GB" sz="4000" dirty="0"/>
              <a:t>The Initial Appointment is conducted</a:t>
            </a:r>
          </a:p>
          <a:p>
            <a:pPr marL="611188" lvl="1" indent="-457200">
              <a:lnSpc>
                <a:spcPct val="120000"/>
              </a:lnSpc>
            </a:pPr>
            <a:r>
              <a:rPr lang="en-GB" sz="4000" dirty="0"/>
              <a:t>The Debit/Credit card details will only be used for </a:t>
            </a:r>
            <a:r>
              <a:rPr lang="en-GB" sz="4000" dirty="0" smtClean="0"/>
              <a:t>DNA </a:t>
            </a:r>
            <a:r>
              <a:rPr lang="en-GB" sz="4000" dirty="0"/>
              <a:t>charges</a:t>
            </a:r>
          </a:p>
          <a:p>
            <a:pPr marL="611188" lvl="1" indent="-457200">
              <a:lnSpc>
                <a:spcPct val="120000"/>
              </a:lnSpc>
            </a:pPr>
            <a:r>
              <a:rPr lang="en-GB" sz="4000" dirty="0"/>
              <a:t>Note the patient may ask why payment details are being collected for a second time. This is due to the fact we are unable to share data from the booking system to the application used in the treatment room</a:t>
            </a:r>
          </a:p>
          <a:p>
            <a:pPr>
              <a:lnSpc>
                <a:spcPct val="120000"/>
              </a:lnSpc>
            </a:pPr>
            <a:endParaRPr lang="en-GB" sz="2600" dirty="0"/>
          </a:p>
          <a:p>
            <a:pPr>
              <a:lnSpc>
                <a:spcPct val="120000"/>
              </a:lnSpc>
            </a:pPr>
            <a:r>
              <a:rPr lang="en-GB" sz="2600" dirty="0" smtClean="0"/>
              <a:t>·</a:t>
            </a:r>
            <a:r>
              <a:rPr lang="en-GB" sz="2600" dirty="0"/>
              <a:t>  </a:t>
            </a:r>
            <a:endParaRPr lang="en-US" dirty="0"/>
          </a:p>
        </p:txBody>
      </p:sp>
      <p:sp>
        <p:nvSpPr>
          <p:cNvPr id="4" name="Date Placeholder 3"/>
          <p:cNvSpPr>
            <a:spLocks noGrp="1"/>
          </p:cNvSpPr>
          <p:nvPr>
            <p:ph type="dt" sz="half" idx="10"/>
          </p:nvPr>
        </p:nvSpPr>
        <p:spPr/>
        <p:txBody>
          <a:bodyPr/>
          <a:lstStyle/>
          <a:p>
            <a:fld id="{57C56A57-AE73-42B1-8F37-5D3AECC01A17}" type="datetime1">
              <a:rPr lang="en-GB" smtClean="0"/>
              <a:t>06/07/2017</a:t>
            </a:fld>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32</a:t>
            </a:fld>
            <a:endParaRPr lang="en-GB" dirty="0"/>
          </a:p>
        </p:txBody>
      </p:sp>
    </p:spTree>
    <p:extLst>
      <p:ext uri="{BB962C8B-B14F-4D97-AF65-F5344CB8AC3E}">
        <p14:creationId xmlns:p14="http://schemas.microsoft.com/office/powerpoint/2010/main" val="35532267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nSpc>
                <a:spcPct val="100000"/>
              </a:lnSpc>
            </a:pPr>
            <a:r>
              <a:rPr lang="en-GB" dirty="0" smtClean="0"/>
              <a:t>Thank you.</a:t>
            </a:r>
            <a:br>
              <a:rPr lang="en-GB" dirty="0" smtClean="0"/>
            </a:br>
            <a:r>
              <a:rPr lang="en-GB" sz="1600" dirty="0" smtClean="0"/>
              <a:t>Dannii Sharp</a:t>
            </a:r>
            <a:br>
              <a:rPr lang="en-GB" sz="1600" dirty="0" smtClean="0"/>
            </a:br>
            <a:r>
              <a:rPr lang="en-GB" sz="1600" dirty="0" smtClean="0"/>
              <a:t>Physiotherapy Operations Lead</a:t>
            </a:r>
            <a:br>
              <a:rPr lang="en-GB" sz="1600" dirty="0" smtClean="0"/>
            </a:br>
            <a:r>
              <a:rPr lang="en-GB" sz="1600" dirty="0" smtClean="0"/>
              <a:t/>
            </a:r>
            <a:br>
              <a:rPr lang="en-GB" sz="1600" dirty="0" smtClean="0"/>
            </a:br>
            <a:r>
              <a:rPr lang="en-GB" sz="1600" dirty="0" smtClean="0"/>
              <a:t>Sian Diprose</a:t>
            </a:r>
            <a:br>
              <a:rPr lang="en-GB" sz="1600" dirty="0" smtClean="0"/>
            </a:br>
            <a:r>
              <a:rPr lang="en-GB" sz="1600" dirty="0" smtClean="0"/>
              <a:t>Physiotherapy Business Partner</a:t>
            </a:r>
            <a:br>
              <a:rPr lang="en-GB" sz="1600" dirty="0" smtClean="0"/>
            </a:br>
            <a:r>
              <a:rPr lang="en-GB" sz="1600" dirty="0"/>
              <a:t/>
            </a:r>
            <a:br>
              <a:rPr lang="en-GB" sz="1600" dirty="0"/>
            </a:br>
            <a:r>
              <a:rPr lang="en-GB" sz="1600" dirty="0" smtClean="0"/>
              <a:t>Damian Style</a:t>
            </a:r>
            <a:br>
              <a:rPr lang="en-GB" sz="1600" dirty="0" smtClean="0"/>
            </a:br>
            <a:r>
              <a:rPr lang="en-GB" sz="1600" dirty="0" smtClean="0"/>
              <a:t>Physiotherapy Finance</a:t>
            </a:r>
            <a:endParaRPr lang="en-GB" sz="1600" dirty="0"/>
          </a:p>
        </p:txBody>
      </p:sp>
      <p:sp>
        <p:nvSpPr>
          <p:cNvPr id="4" name="Footer Placeholder 3"/>
          <p:cNvSpPr>
            <a:spLocks noGrp="1"/>
          </p:cNvSpPr>
          <p:nvPr>
            <p:ph type="ftr" sz="quarter" idx="3"/>
          </p:nvPr>
        </p:nvSpPr>
        <p:spPr/>
        <p:txBody>
          <a:bodyPr/>
          <a:lstStyle/>
          <a:p>
            <a:r>
              <a:rPr lang="en-GB" dirty="0" smtClean="0"/>
              <a:t>Global footer can be updated in the Text tools on the Insert ribbon  |</a:t>
            </a:r>
            <a:endParaRPr lang="en-GB" dirty="0"/>
          </a:p>
        </p:txBody>
      </p:sp>
      <p:sp>
        <p:nvSpPr>
          <p:cNvPr id="5" name="Date Placeholder 4"/>
          <p:cNvSpPr>
            <a:spLocks noGrp="1"/>
          </p:cNvSpPr>
          <p:nvPr>
            <p:ph type="dt" sz="half" idx="2"/>
          </p:nvPr>
        </p:nvSpPr>
        <p:spPr/>
        <p:txBody>
          <a:bodyPr/>
          <a:lstStyle/>
          <a:p>
            <a:fld id="{990A42C3-DFF9-4FCE-8B60-87389131A766}" type="datetime1">
              <a:rPr lang="en-GB" smtClean="0"/>
              <a:t>06/07/2017</a:t>
            </a:fld>
            <a:endParaRPr lang="en-GB" dirty="0"/>
          </a:p>
        </p:txBody>
      </p:sp>
      <p:sp>
        <p:nvSpPr>
          <p:cNvPr id="6" name="Slide Number Placeholder 5"/>
          <p:cNvSpPr>
            <a:spLocks noGrp="1"/>
          </p:cNvSpPr>
          <p:nvPr>
            <p:ph type="sldNum" sz="quarter" idx="4"/>
          </p:nvPr>
        </p:nvSpPr>
        <p:spPr/>
        <p:txBody>
          <a:bodyPr/>
          <a:lstStyle/>
          <a:p>
            <a:fld id="{B49CE71F-FCC4-43F7-969A-5D16C0BC8260}" type="slidenum">
              <a:rPr lang="en-GB" smtClean="0"/>
              <a:pPr/>
              <a:t>33</a:t>
            </a:fld>
            <a:endParaRPr lang="en-GB" dirty="0"/>
          </a:p>
        </p:txBody>
      </p:sp>
    </p:spTree>
    <p:extLst>
      <p:ext uri="{BB962C8B-B14F-4D97-AF65-F5344CB8AC3E}">
        <p14:creationId xmlns:p14="http://schemas.microsoft.com/office/powerpoint/2010/main" val="852329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060" y="420303"/>
            <a:ext cx="6840888" cy="526181"/>
          </a:xfrm>
        </p:spPr>
        <p:txBody>
          <a:bodyPr/>
          <a:lstStyle/>
          <a:p>
            <a:r>
              <a:rPr lang="en-GB" sz="3200" dirty="0" smtClean="0">
                <a:solidFill>
                  <a:srgbClr val="00B050"/>
                </a:solidFill>
              </a:rPr>
              <a:t>Payment Pathways</a:t>
            </a:r>
            <a:endParaRPr lang="en-GB" sz="3200" dirty="0"/>
          </a:p>
        </p:txBody>
      </p:sp>
      <p:sp>
        <p:nvSpPr>
          <p:cNvPr id="4" name="Date Placeholder 3"/>
          <p:cNvSpPr>
            <a:spLocks noGrp="1"/>
          </p:cNvSpPr>
          <p:nvPr>
            <p:ph type="dt" sz="half" idx="10"/>
          </p:nvPr>
        </p:nvSpPr>
        <p:spPr/>
        <p:txBody>
          <a:bodyPr/>
          <a:lstStyle/>
          <a:p>
            <a:fld id="{BEED439B-205B-46F1-9A38-5AB71DAA2949}"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4</a:t>
            </a:fld>
            <a:endParaRPr lang="en-GB"/>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337" y="1342050"/>
            <a:ext cx="7548448" cy="4157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315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Included in the toolkit – Payments </a:t>
            </a:r>
            <a:endParaRPr lang="en-GB" dirty="0"/>
          </a:p>
        </p:txBody>
      </p:sp>
      <p:sp>
        <p:nvSpPr>
          <p:cNvPr id="3" name="Content Placeholder 2"/>
          <p:cNvSpPr>
            <a:spLocks noGrp="1"/>
          </p:cNvSpPr>
          <p:nvPr>
            <p:ph idx="1"/>
          </p:nvPr>
        </p:nvSpPr>
        <p:spPr>
          <a:xfrm>
            <a:off x="557999" y="1756800"/>
            <a:ext cx="7980694" cy="4572748"/>
          </a:xfrm>
        </p:spPr>
        <p:txBody>
          <a:bodyPr>
            <a:normAutofit/>
          </a:bodyPr>
          <a:lstStyle/>
          <a:p>
            <a:pPr marL="342900" indent="-342900">
              <a:buFont typeface="Arial" panose="020B0604020202020204" pitchFamily="34" charset="0"/>
              <a:buChar char="•"/>
            </a:pPr>
            <a:r>
              <a:rPr lang="en-GB" dirty="0">
                <a:solidFill>
                  <a:schemeClr val="tx2">
                    <a:lumMod val="75000"/>
                  </a:schemeClr>
                </a:solidFill>
              </a:rPr>
              <a:t>How to register the credit/debit </a:t>
            </a:r>
            <a:r>
              <a:rPr lang="en-GB" dirty="0" smtClean="0">
                <a:solidFill>
                  <a:schemeClr val="tx2">
                    <a:lumMod val="75000"/>
                  </a:schemeClr>
                </a:solidFill>
              </a:rPr>
              <a:t>card</a:t>
            </a:r>
            <a:endParaRPr lang="en-GB" dirty="0" smtClean="0">
              <a:solidFill>
                <a:schemeClr val="tx2">
                  <a:lumMod val="75000"/>
                </a:schemeClr>
              </a:solidFill>
            </a:endParaRPr>
          </a:p>
          <a:p>
            <a:pPr marL="342900" indent="-342900">
              <a:buFont typeface="Arial" panose="020B0604020202020204" pitchFamily="34" charset="0"/>
              <a:buChar char="•"/>
            </a:pPr>
            <a:endParaRPr lang="en-GB" dirty="0">
              <a:solidFill>
                <a:schemeClr val="tx2">
                  <a:lumMod val="75000"/>
                </a:schemeClr>
              </a:solidFill>
            </a:endParaRPr>
          </a:p>
          <a:p>
            <a:pPr marL="342900" indent="-342900">
              <a:buFont typeface="Arial" panose="020B0604020202020204" pitchFamily="34" charset="0"/>
              <a:buChar char="•"/>
            </a:pPr>
            <a:r>
              <a:rPr lang="en-GB" dirty="0">
                <a:solidFill>
                  <a:schemeClr val="tx2">
                    <a:lumMod val="75000"/>
                  </a:schemeClr>
                </a:solidFill>
              </a:rPr>
              <a:t>How to process a payment, before the appointment has been </a:t>
            </a:r>
            <a:r>
              <a:rPr lang="en-GB" dirty="0" smtClean="0">
                <a:solidFill>
                  <a:schemeClr val="tx2">
                    <a:lumMod val="75000"/>
                  </a:schemeClr>
                </a:solidFill>
              </a:rPr>
              <a:t>completed</a:t>
            </a:r>
            <a:endParaRPr lang="en-GB" dirty="0" smtClean="0">
              <a:solidFill>
                <a:schemeClr val="tx2">
                  <a:lumMod val="75000"/>
                </a:schemeClr>
              </a:solidFill>
            </a:endParaRPr>
          </a:p>
          <a:p>
            <a:pPr marL="342900" indent="-342900">
              <a:buFont typeface="Arial" panose="020B0604020202020204" pitchFamily="34" charset="0"/>
              <a:buChar char="•"/>
            </a:pPr>
            <a:endParaRPr lang="en-GB" dirty="0">
              <a:solidFill>
                <a:schemeClr val="tx2">
                  <a:lumMod val="75000"/>
                </a:schemeClr>
              </a:solidFill>
            </a:endParaRPr>
          </a:p>
          <a:p>
            <a:pPr marL="342900" indent="-342900">
              <a:buFont typeface="Arial" panose="020B0604020202020204" pitchFamily="34" charset="0"/>
              <a:buChar char="•"/>
            </a:pPr>
            <a:r>
              <a:rPr lang="en-GB" dirty="0">
                <a:solidFill>
                  <a:schemeClr val="tx2">
                    <a:lumMod val="75000"/>
                  </a:schemeClr>
                </a:solidFill>
              </a:rPr>
              <a:t>How to process payment, when completing an </a:t>
            </a:r>
            <a:r>
              <a:rPr lang="en-GB" dirty="0" smtClean="0">
                <a:solidFill>
                  <a:schemeClr val="tx2">
                    <a:lumMod val="75000"/>
                  </a:schemeClr>
                </a:solidFill>
              </a:rPr>
              <a:t>appointment</a:t>
            </a:r>
            <a:endParaRPr lang="en-GB" dirty="0" smtClean="0">
              <a:solidFill>
                <a:schemeClr val="tx2">
                  <a:lumMod val="75000"/>
                </a:schemeClr>
              </a:solidFill>
            </a:endParaRPr>
          </a:p>
          <a:p>
            <a:pPr marL="342900" indent="-342900">
              <a:buFont typeface="Arial" panose="020B0604020202020204" pitchFamily="34" charset="0"/>
              <a:buChar char="•"/>
            </a:pPr>
            <a:endParaRPr lang="en-GB" dirty="0" smtClean="0">
              <a:solidFill>
                <a:schemeClr val="tx2">
                  <a:lumMod val="75000"/>
                </a:schemeClr>
              </a:solidFill>
            </a:endParaRPr>
          </a:p>
          <a:p>
            <a:pPr marL="342900" indent="-342900">
              <a:buFont typeface="Arial" panose="020B0604020202020204" pitchFamily="34" charset="0"/>
              <a:buChar char="•"/>
            </a:pPr>
            <a:r>
              <a:rPr lang="en-GB" dirty="0" smtClean="0">
                <a:solidFill>
                  <a:schemeClr val="tx2">
                    <a:lumMod val="75000"/>
                  </a:schemeClr>
                </a:solidFill>
              </a:rPr>
              <a:t>How to print or email </a:t>
            </a:r>
            <a:r>
              <a:rPr lang="en-GB" dirty="0">
                <a:solidFill>
                  <a:schemeClr val="tx2">
                    <a:lumMod val="75000"/>
                  </a:schemeClr>
                </a:solidFill>
              </a:rPr>
              <a:t>r</a:t>
            </a:r>
            <a:r>
              <a:rPr lang="en-GB" dirty="0" smtClean="0">
                <a:solidFill>
                  <a:schemeClr val="tx2">
                    <a:lumMod val="75000"/>
                  </a:schemeClr>
                </a:solidFill>
              </a:rPr>
              <a:t>eceipts </a:t>
            </a:r>
          </a:p>
          <a:p>
            <a:endParaRPr lang="en-GB" dirty="0">
              <a:solidFill>
                <a:schemeClr val="tx2">
                  <a:lumMod val="75000"/>
                </a:schemeClr>
              </a:solidFill>
            </a:endParaRPr>
          </a:p>
          <a:p>
            <a:pPr marL="342900" indent="-342900">
              <a:buFont typeface="Arial" panose="020B0604020202020204" pitchFamily="34" charset="0"/>
              <a:buChar char="•"/>
            </a:pPr>
            <a:r>
              <a:rPr lang="en-GB" dirty="0">
                <a:solidFill>
                  <a:schemeClr val="tx2">
                    <a:lumMod val="75000"/>
                  </a:schemeClr>
                </a:solidFill>
              </a:rPr>
              <a:t>How to process a payment, when the patient has received an </a:t>
            </a:r>
            <a:r>
              <a:rPr lang="en-GB" dirty="0" smtClean="0">
                <a:solidFill>
                  <a:schemeClr val="tx2">
                    <a:lumMod val="75000"/>
                  </a:schemeClr>
                </a:solidFill>
              </a:rPr>
              <a:t>invoice</a:t>
            </a:r>
            <a:endParaRPr lang="en-GB" dirty="0" smtClean="0">
              <a:solidFill>
                <a:schemeClr val="tx2">
                  <a:lumMod val="75000"/>
                </a:schemeClr>
              </a:solidFill>
            </a:endParaRPr>
          </a:p>
          <a:p>
            <a:endParaRPr lang="en-GB" dirty="0">
              <a:solidFill>
                <a:schemeClr val="tx2">
                  <a:lumMod val="75000"/>
                </a:schemeClr>
              </a:solidFill>
            </a:endParaRPr>
          </a:p>
          <a:p>
            <a:pPr marL="342900" indent="-342900">
              <a:buFont typeface="Arial" panose="020B0604020202020204" pitchFamily="34" charset="0"/>
              <a:buChar char="•"/>
            </a:pPr>
            <a:r>
              <a:rPr lang="en-GB" dirty="0">
                <a:solidFill>
                  <a:schemeClr val="tx2">
                    <a:lumMod val="75000"/>
                  </a:schemeClr>
                </a:solidFill>
              </a:rPr>
              <a:t>End of day </a:t>
            </a:r>
            <a:r>
              <a:rPr lang="en-GB" dirty="0" smtClean="0">
                <a:solidFill>
                  <a:schemeClr val="tx2">
                    <a:lumMod val="75000"/>
                  </a:schemeClr>
                </a:solidFill>
              </a:rPr>
              <a:t>reconciliation</a:t>
            </a:r>
            <a:endParaRPr lang="en-GB" dirty="0">
              <a:solidFill>
                <a:schemeClr val="tx2">
                  <a:lumMod val="75000"/>
                </a:schemeClr>
              </a:solidFill>
            </a:endParaRPr>
          </a:p>
          <a:p>
            <a:endParaRPr lang="en-GB" dirty="0"/>
          </a:p>
        </p:txBody>
      </p:sp>
      <p:sp>
        <p:nvSpPr>
          <p:cNvPr id="4" name="Date Placeholder 3"/>
          <p:cNvSpPr>
            <a:spLocks noGrp="1"/>
          </p:cNvSpPr>
          <p:nvPr>
            <p:ph type="dt" sz="half" idx="10"/>
          </p:nvPr>
        </p:nvSpPr>
        <p:spPr/>
        <p:txBody>
          <a:bodyPr/>
          <a:lstStyle/>
          <a:p>
            <a:fld id="{BE55AE35-E109-44C5-8CAD-414AC93A9EDB}"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5</a:t>
            </a:fld>
            <a:endParaRPr lang="en-GB"/>
          </a:p>
        </p:txBody>
      </p:sp>
    </p:spTree>
    <p:extLst>
      <p:ext uri="{BB962C8B-B14F-4D97-AF65-F5344CB8AC3E}">
        <p14:creationId xmlns:p14="http://schemas.microsoft.com/office/powerpoint/2010/main" val="1312977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register a card to a patient’s record</a:t>
            </a:r>
            <a:endParaRPr lang="en-GB" dirty="0"/>
          </a:p>
        </p:txBody>
      </p:sp>
      <p:sp>
        <p:nvSpPr>
          <p:cNvPr id="4" name="Date Placeholder 3"/>
          <p:cNvSpPr>
            <a:spLocks noGrp="1"/>
          </p:cNvSpPr>
          <p:nvPr>
            <p:ph type="dt" sz="half" idx="10"/>
          </p:nvPr>
        </p:nvSpPr>
        <p:spPr/>
        <p:txBody>
          <a:bodyPr/>
          <a:lstStyle/>
          <a:p>
            <a:fld id="{BE55AE35-E109-44C5-8CAD-414AC93A9EDB}" type="datetime1">
              <a:rPr lang="en-GB" smtClean="0"/>
              <a:t>06/07/2017</a:t>
            </a:fld>
            <a:endParaRPr lang="en-GB"/>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6</a:t>
            </a:fld>
            <a:endParaRPr lang="en-GB"/>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05" r="824"/>
          <a:stretch/>
        </p:blipFill>
        <p:spPr bwMode="auto">
          <a:xfrm>
            <a:off x="88900" y="2841030"/>
            <a:ext cx="9055100" cy="2461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395854" y="1603970"/>
            <a:ext cx="8331200" cy="1415772"/>
          </a:xfrm>
          <a:prstGeom prst="rect">
            <a:avLst/>
          </a:prstGeom>
        </p:spPr>
        <p:txBody>
          <a:bodyPr wrap="square">
            <a:spAutoFit/>
          </a:bodyPr>
          <a:lstStyle/>
          <a:p>
            <a:pPr algn="ctr"/>
            <a:r>
              <a:rPr lang="en-GB" dirty="0" smtClean="0">
                <a:solidFill>
                  <a:schemeClr val="tx2">
                    <a:lumMod val="75000"/>
                  </a:schemeClr>
                </a:solidFill>
              </a:rPr>
              <a:t>This should be completed </a:t>
            </a:r>
            <a:r>
              <a:rPr lang="en-GB" dirty="0">
                <a:solidFill>
                  <a:schemeClr val="tx2">
                    <a:lumMod val="75000"/>
                  </a:schemeClr>
                </a:solidFill>
              </a:rPr>
              <a:t>by the front of house or physios at the time of booking </a:t>
            </a:r>
            <a:r>
              <a:rPr lang="en-GB" dirty="0" smtClean="0">
                <a:solidFill>
                  <a:schemeClr val="tx2">
                    <a:lumMod val="75000"/>
                  </a:schemeClr>
                </a:solidFill>
              </a:rPr>
              <a:t>the self pay initial appointment. </a:t>
            </a:r>
          </a:p>
          <a:p>
            <a:pPr algn="ctr"/>
            <a:endParaRPr lang="en-GB" sz="1100" dirty="0">
              <a:solidFill>
                <a:schemeClr val="tx2">
                  <a:lumMod val="75000"/>
                </a:schemeClr>
              </a:solidFill>
            </a:endParaRPr>
          </a:p>
          <a:p>
            <a:pPr algn="ctr"/>
            <a:r>
              <a:rPr lang="en-GB" dirty="0" smtClean="0">
                <a:solidFill>
                  <a:schemeClr val="tx2">
                    <a:lumMod val="75000"/>
                  </a:schemeClr>
                </a:solidFill>
              </a:rPr>
              <a:t>It is important that any patient who is having treatment funded by their PMI, card details are also taken for excess </a:t>
            </a:r>
            <a:r>
              <a:rPr lang="en-GB" dirty="0">
                <a:solidFill>
                  <a:schemeClr val="tx2">
                    <a:lumMod val="75000"/>
                  </a:schemeClr>
                </a:solidFill>
              </a:rPr>
              <a:t>purposes </a:t>
            </a:r>
          </a:p>
        </p:txBody>
      </p:sp>
      <p:sp>
        <p:nvSpPr>
          <p:cNvPr id="8" name="Rectangle 7"/>
          <p:cNvSpPr/>
          <p:nvPr/>
        </p:nvSpPr>
        <p:spPr>
          <a:xfrm>
            <a:off x="228600" y="5352672"/>
            <a:ext cx="8610600" cy="923330"/>
          </a:xfrm>
          <a:prstGeom prst="rect">
            <a:avLst/>
          </a:prstGeom>
        </p:spPr>
        <p:txBody>
          <a:bodyPr wrap="square">
            <a:spAutoFit/>
          </a:bodyPr>
          <a:lstStyle/>
          <a:p>
            <a:pPr algn="ctr"/>
            <a:r>
              <a:rPr lang="en-GB" dirty="0" smtClean="0">
                <a:solidFill>
                  <a:srgbClr val="FF0000"/>
                </a:solidFill>
              </a:rPr>
              <a:t>NOTE: The accounts </a:t>
            </a:r>
            <a:r>
              <a:rPr lang="en-GB" dirty="0">
                <a:solidFill>
                  <a:srgbClr val="FF0000"/>
                </a:solidFill>
              </a:rPr>
              <a:t>team send </a:t>
            </a:r>
            <a:r>
              <a:rPr lang="en-GB" dirty="0" smtClean="0">
                <a:solidFill>
                  <a:srgbClr val="FF0000"/>
                </a:solidFill>
              </a:rPr>
              <a:t>invoices out </a:t>
            </a:r>
            <a:r>
              <a:rPr lang="en-GB" dirty="0">
                <a:solidFill>
                  <a:srgbClr val="FF0000"/>
                </a:solidFill>
              </a:rPr>
              <a:t>on the 15</a:t>
            </a:r>
            <a:r>
              <a:rPr lang="en-GB" baseline="30000" dirty="0">
                <a:solidFill>
                  <a:srgbClr val="FF0000"/>
                </a:solidFill>
              </a:rPr>
              <a:t>th</a:t>
            </a:r>
            <a:r>
              <a:rPr lang="en-GB" dirty="0">
                <a:solidFill>
                  <a:srgbClr val="FF0000"/>
                </a:solidFill>
              </a:rPr>
              <a:t> and 30</a:t>
            </a:r>
            <a:r>
              <a:rPr lang="en-GB" baseline="30000" dirty="0">
                <a:solidFill>
                  <a:srgbClr val="FF0000"/>
                </a:solidFill>
              </a:rPr>
              <a:t>th</a:t>
            </a:r>
            <a:r>
              <a:rPr lang="en-GB" dirty="0">
                <a:solidFill>
                  <a:srgbClr val="FF0000"/>
                </a:solidFill>
              </a:rPr>
              <a:t> of every </a:t>
            </a:r>
            <a:r>
              <a:rPr lang="en-GB" dirty="0" smtClean="0">
                <a:solidFill>
                  <a:srgbClr val="FF0000"/>
                </a:solidFill>
              </a:rPr>
              <a:t>month, if a patient  has not </a:t>
            </a:r>
            <a:r>
              <a:rPr lang="en-GB" dirty="0">
                <a:solidFill>
                  <a:srgbClr val="FF0000"/>
                </a:solidFill>
              </a:rPr>
              <a:t>paid </a:t>
            </a:r>
            <a:r>
              <a:rPr lang="en-GB" dirty="0" smtClean="0">
                <a:solidFill>
                  <a:srgbClr val="FF0000"/>
                </a:solidFill>
              </a:rPr>
              <a:t>the balance within </a:t>
            </a:r>
            <a:r>
              <a:rPr lang="en-GB" dirty="0">
                <a:solidFill>
                  <a:srgbClr val="FF0000"/>
                </a:solidFill>
              </a:rPr>
              <a:t>the 10 days of the invoice being </a:t>
            </a:r>
            <a:r>
              <a:rPr lang="en-GB" dirty="0" smtClean="0">
                <a:solidFill>
                  <a:srgbClr val="FF0000"/>
                </a:solidFill>
              </a:rPr>
              <a:t>issued, Nuffield take </a:t>
            </a:r>
            <a:r>
              <a:rPr lang="en-GB" dirty="0">
                <a:solidFill>
                  <a:srgbClr val="FF0000"/>
                </a:solidFill>
              </a:rPr>
              <a:t>payment from these card details we have </a:t>
            </a:r>
            <a:r>
              <a:rPr lang="en-GB" dirty="0" smtClean="0">
                <a:solidFill>
                  <a:srgbClr val="FF0000"/>
                </a:solidFill>
              </a:rPr>
              <a:t>captured</a:t>
            </a:r>
            <a:r>
              <a:rPr lang="en-GB" dirty="0">
                <a:solidFill>
                  <a:srgbClr val="FF0000"/>
                </a:solidFill>
              </a:rPr>
              <a:t> </a:t>
            </a:r>
            <a:r>
              <a:rPr lang="en-GB" dirty="0" smtClean="0">
                <a:solidFill>
                  <a:srgbClr val="FF0000"/>
                </a:solidFill>
              </a:rPr>
              <a:t>on the system</a:t>
            </a:r>
            <a:endParaRPr lang="en-GB" dirty="0">
              <a:solidFill>
                <a:srgbClr val="FF0000"/>
              </a:solidFill>
            </a:endParaRPr>
          </a:p>
        </p:txBody>
      </p:sp>
    </p:spTree>
    <p:extLst>
      <p:ext uri="{BB962C8B-B14F-4D97-AF65-F5344CB8AC3E}">
        <p14:creationId xmlns:p14="http://schemas.microsoft.com/office/powerpoint/2010/main" val="3162725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Registering a Card to the Patient’s account</a:t>
            </a:r>
            <a:endParaRPr lang="en-GB" dirty="0"/>
          </a:p>
        </p:txBody>
      </p:sp>
      <p:sp>
        <p:nvSpPr>
          <p:cNvPr id="3" name="Content Placeholder 2"/>
          <p:cNvSpPr>
            <a:spLocks noGrp="1"/>
          </p:cNvSpPr>
          <p:nvPr>
            <p:ph idx="1"/>
          </p:nvPr>
        </p:nvSpPr>
        <p:spPr>
          <a:xfrm>
            <a:off x="469100" y="2159001"/>
            <a:ext cx="2465419" cy="3479799"/>
          </a:xfrm>
        </p:spPr>
        <p:txBody>
          <a:bodyPr>
            <a:normAutofit/>
          </a:bodyPr>
          <a:lstStyle/>
          <a:p>
            <a:pPr algn="ctr"/>
            <a:r>
              <a:rPr lang="en-GB" sz="1900" dirty="0">
                <a:solidFill>
                  <a:schemeClr val="tx2">
                    <a:lumMod val="75000"/>
                  </a:schemeClr>
                </a:solidFill>
              </a:rPr>
              <a:t>Once you’ve entered the patient’s account and you’re viewing the profile, the “Credit Card” button on the bottom right will enable you to register the patients card for future use.</a:t>
            </a:r>
          </a:p>
          <a:p>
            <a:endParaRPr lang="en-GB" dirty="0"/>
          </a:p>
        </p:txBody>
      </p:sp>
      <p:sp>
        <p:nvSpPr>
          <p:cNvPr id="4" name="Date Placeholder 3"/>
          <p:cNvSpPr>
            <a:spLocks noGrp="1"/>
          </p:cNvSpPr>
          <p:nvPr>
            <p:ph type="dt" sz="half" idx="10"/>
          </p:nvPr>
        </p:nvSpPr>
        <p:spPr/>
        <p:txBody>
          <a:bodyPr/>
          <a:lstStyle/>
          <a:p>
            <a:fld id="{BE55AE35-E109-44C5-8CAD-414AC93A9EDB}" type="datetime1">
              <a:rPr lang="en-GB" smtClean="0"/>
              <a:t>06/07/2017</a:t>
            </a:fld>
            <a:endParaRPr lang="en-GB"/>
          </a:p>
        </p:txBody>
      </p:sp>
      <p:sp>
        <p:nvSpPr>
          <p:cNvPr id="5" name="Footer Placeholder 4"/>
          <p:cNvSpPr>
            <a:spLocks noGrp="1"/>
          </p:cNvSpPr>
          <p:nvPr>
            <p:ph type="ftr" sz="quarter" idx="11"/>
          </p:nvPr>
        </p:nvSpPr>
        <p:spPr/>
        <p:txBody>
          <a:bodyPr/>
          <a:lstStyle/>
          <a:p>
            <a:r>
              <a:rPr lang="en-GB" smtClean="0"/>
              <a:t>Global footer can be updated in the Text tools on the Insert ribbon  |</a:t>
            </a:r>
            <a:endParaRPr lang="en-GB"/>
          </a:p>
        </p:txBody>
      </p:sp>
      <p:sp>
        <p:nvSpPr>
          <p:cNvPr id="6" name="Slide Number Placeholder 5"/>
          <p:cNvSpPr>
            <a:spLocks noGrp="1"/>
          </p:cNvSpPr>
          <p:nvPr>
            <p:ph type="sldNum" sz="quarter" idx="12"/>
          </p:nvPr>
        </p:nvSpPr>
        <p:spPr/>
        <p:txBody>
          <a:bodyPr/>
          <a:lstStyle/>
          <a:p>
            <a:fld id="{B49CE71F-FCC4-43F7-969A-5D16C0BC8260}" type="slidenum">
              <a:rPr lang="en-GB" smtClean="0"/>
              <a:t>7</a:t>
            </a:fld>
            <a:endParaRPr lang="en-GB"/>
          </a:p>
        </p:txBody>
      </p:sp>
      <p:pic>
        <p:nvPicPr>
          <p:cNvPr id="7" name="Content Placeholder 7"/>
          <p:cNvPicPr>
            <a:picLocks noChangeAspect="1"/>
          </p:cNvPicPr>
          <p:nvPr/>
        </p:nvPicPr>
        <p:blipFill>
          <a:blip r:embed="rId2"/>
          <a:stretch>
            <a:fillRect/>
          </a:stretch>
        </p:blipFill>
        <p:spPr>
          <a:xfrm>
            <a:off x="3291834" y="1386348"/>
            <a:ext cx="5557198" cy="4598823"/>
          </a:xfrm>
          <a:prstGeom prst="rect">
            <a:avLst/>
          </a:prstGeom>
        </p:spPr>
      </p:pic>
    </p:spTree>
    <p:extLst>
      <p:ext uri="{BB962C8B-B14F-4D97-AF65-F5344CB8AC3E}">
        <p14:creationId xmlns:p14="http://schemas.microsoft.com/office/powerpoint/2010/main" val="2288633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2026" y="825500"/>
            <a:ext cx="3011110" cy="5918199"/>
          </a:xfrm>
        </p:spPr>
        <p:txBody>
          <a:bodyPr>
            <a:normAutofit fontScale="55000" lnSpcReduction="20000"/>
          </a:bodyPr>
          <a:lstStyle/>
          <a:p>
            <a:r>
              <a:rPr lang="en-GB" sz="3600" dirty="0">
                <a:solidFill>
                  <a:schemeClr val="tx2">
                    <a:lumMod val="75000"/>
                  </a:schemeClr>
                </a:solidFill>
              </a:rPr>
              <a:t>Click on the “Credit Card” button and the card details window will open. </a:t>
            </a:r>
          </a:p>
          <a:p>
            <a:r>
              <a:rPr lang="en-GB" sz="3600" dirty="0" smtClean="0">
                <a:solidFill>
                  <a:schemeClr val="tx2">
                    <a:lumMod val="75000"/>
                  </a:schemeClr>
                </a:solidFill>
              </a:rPr>
              <a:t>The </a:t>
            </a:r>
            <a:r>
              <a:rPr lang="en-GB" sz="3600" dirty="0">
                <a:solidFill>
                  <a:schemeClr val="tx2">
                    <a:lumMod val="75000"/>
                  </a:schemeClr>
                </a:solidFill>
              </a:rPr>
              <a:t>address will automatically import, but you can change it if necessary. </a:t>
            </a:r>
            <a:endParaRPr lang="en-GB" sz="3600" dirty="0" smtClean="0">
              <a:solidFill>
                <a:schemeClr val="tx2">
                  <a:lumMod val="75000"/>
                </a:schemeClr>
              </a:solidFill>
            </a:endParaRPr>
          </a:p>
          <a:p>
            <a:endParaRPr lang="en-GB" sz="3600" dirty="0">
              <a:solidFill>
                <a:schemeClr val="tx2">
                  <a:lumMod val="75000"/>
                </a:schemeClr>
              </a:solidFill>
            </a:endParaRPr>
          </a:p>
          <a:p>
            <a:r>
              <a:rPr lang="en-GB" sz="3600" dirty="0" smtClean="0">
                <a:solidFill>
                  <a:schemeClr val="tx2">
                    <a:lumMod val="75000"/>
                  </a:schemeClr>
                </a:solidFill>
              </a:rPr>
              <a:t>You </a:t>
            </a:r>
            <a:r>
              <a:rPr lang="en-GB" sz="3600" dirty="0">
                <a:solidFill>
                  <a:schemeClr val="tx2">
                    <a:lumMod val="75000"/>
                  </a:schemeClr>
                </a:solidFill>
              </a:rPr>
              <a:t>will then need to enter the card details, ensuring that you’ve selected the correct card type. </a:t>
            </a:r>
            <a:endParaRPr lang="en-GB" sz="3600" dirty="0" smtClean="0">
              <a:solidFill>
                <a:schemeClr val="tx2">
                  <a:lumMod val="75000"/>
                </a:schemeClr>
              </a:solidFill>
            </a:endParaRPr>
          </a:p>
          <a:p>
            <a:endParaRPr lang="en-GB" sz="3600" dirty="0">
              <a:solidFill>
                <a:schemeClr val="tx2">
                  <a:lumMod val="75000"/>
                </a:schemeClr>
              </a:solidFill>
            </a:endParaRPr>
          </a:p>
          <a:p>
            <a:r>
              <a:rPr lang="en-GB" sz="3600" dirty="0">
                <a:solidFill>
                  <a:schemeClr val="tx2">
                    <a:lumMod val="75000"/>
                  </a:schemeClr>
                </a:solidFill>
              </a:rPr>
              <a:t>Once you’ve entered the card details, click on the “Save” button to exit. </a:t>
            </a:r>
          </a:p>
          <a:p>
            <a:endParaRPr lang="en-GB" dirty="0"/>
          </a:p>
        </p:txBody>
      </p:sp>
      <p:sp>
        <p:nvSpPr>
          <p:cNvPr id="4" name="Date Placeholder 3"/>
          <p:cNvSpPr>
            <a:spLocks noGrp="1"/>
          </p:cNvSpPr>
          <p:nvPr>
            <p:ph type="dt" sz="half" idx="10"/>
          </p:nvPr>
        </p:nvSpPr>
        <p:spPr/>
        <p:txBody>
          <a:bodyPr/>
          <a:lstStyle/>
          <a:p>
            <a:fld id="{BE55AE35-E109-44C5-8CAD-414AC93A9EDB}" type="datetime1">
              <a:rPr lang="en-GB" smtClean="0"/>
              <a:t>06/07/2017</a:t>
            </a:fld>
            <a:endParaRPr lang="en-GB"/>
          </a:p>
        </p:txBody>
      </p:sp>
      <p:sp>
        <p:nvSpPr>
          <p:cNvPr id="5" name="Footer Placeholder 4"/>
          <p:cNvSpPr>
            <a:spLocks noGrp="1"/>
          </p:cNvSpPr>
          <p:nvPr>
            <p:ph type="ftr" sz="quarter" idx="11"/>
          </p:nvPr>
        </p:nvSpPr>
        <p:spPr/>
        <p:txBody>
          <a:bodyPr/>
          <a:lstStyle/>
          <a:p>
            <a:r>
              <a:rPr lang="en-GB" dirty="0" smtClean="0"/>
              <a:t>Global footer can be updated in the Text tools on the Insert ribbon  |</a:t>
            </a:r>
            <a:endParaRPr lang="en-GB" dirty="0"/>
          </a:p>
        </p:txBody>
      </p:sp>
      <p:sp>
        <p:nvSpPr>
          <p:cNvPr id="6" name="Slide Number Placeholder 5"/>
          <p:cNvSpPr>
            <a:spLocks noGrp="1"/>
          </p:cNvSpPr>
          <p:nvPr>
            <p:ph type="sldNum" sz="quarter" idx="12"/>
          </p:nvPr>
        </p:nvSpPr>
        <p:spPr/>
        <p:txBody>
          <a:bodyPr/>
          <a:lstStyle/>
          <a:p>
            <a:fld id="{B49CE71F-FCC4-43F7-969A-5D16C0BC8260}" type="slidenum">
              <a:rPr lang="en-GB" smtClean="0"/>
              <a:t>8</a:t>
            </a:fld>
            <a:endParaRPr lang="en-GB"/>
          </a:p>
        </p:txBody>
      </p:sp>
      <p:pic>
        <p:nvPicPr>
          <p:cNvPr id="7" name="Content Placeholder 10"/>
          <p:cNvPicPr>
            <a:picLocks noChangeAspect="1"/>
          </p:cNvPicPr>
          <p:nvPr/>
        </p:nvPicPr>
        <p:blipFill>
          <a:blip r:embed="rId2"/>
          <a:stretch>
            <a:fillRect/>
          </a:stretch>
        </p:blipFill>
        <p:spPr>
          <a:xfrm>
            <a:off x="3364198" y="787401"/>
            <a:ext cx="5545314" cy="4476536"/>
          </a:xfrm>
          <a:prstGeom prst="rect">
            <a:avLst/>
          </a:prstGeom>
        </p:spPr>
      </p:pic>
      <p:sp>
        <p:nvSpPr>
          <p:cNvPr id="2" name="Rectangle 1"/>
          <p:cNvSpPr/>
          <p:nvPr/>
        </p:nvSpPr>
        <p:spPr>
          <a:xfrm>
            <a:off x="3598606" y="5457701"/>
            <a:ext cx="5113594" cy="923330"/>
          </a:xfrm>
          <a:prstGeom prst="rect">
            <a:avLst/>
          </a:prstGeom>
        </p:spPr>
        <p:txBody>
          <a:bodyPr wrap="square">
            <a:spAutoFit/>
          </a:bodyPr>
          <a:lstStyle/>
          <a:p>
            <a:pPr algn="ctr"/>
            <a:r>
              <a:rPr lang="en-GB" dirty="0">
                <a:solidFill>
                  <a:schemeClr val="tx2">
                    <a:lumMod val="75000"/>
                  </a:schemeClr>
                </a:solidFill>
              </a:rPr>
              <a:t>The details are now saved for future use. The patient will need to confirm the CV2 code (security code) for every future payment</a:t>
            </a:r>
          </a:p>
        </p:txBody>
      </p:sp>
      <p:sp>
        <p:nvSpPr>
          <p:cNvPr id="8" name="Title 1"/>
          <p:cNvSpPr>
            <a:spLocks noGrp="1"/>
          </p:cNvSpPr>
          <p:nvPr>
            <p:ph type="title"/>
          </p:nvPr>
        </p:nvSpPr>
        <p:spPr>
          <a:xfrm>
            <a:off x="240500" y="192370"/>
            <a:ext cx="8028000" cy="875901"/>
          </a:xfrm>
        </p:spPr>
        <p:txBody>
          <a:bodyPr/>
          <a:lstStyle/>
          <a:p>
            <a:r>
              <a:rPr lang="en-US" dirty="0" smtClean="0"/>
              <a:t>Continued…</a:t>
            </a:r>
            <a:endParaRPr lang="en-GB" dirty="0"/>
          </a:p>
        </p:txBody>
      </p:sp>
    </p:spTree>
    <p:extLst>
      <p:ext uri="{BB962C8B-B14F-4D97-AF65-F5344CB8AC3E}">
        <p14:creationId xmlns:p14="http://schemas.microsoft.com/office/powerpoint/2010/main" val="438267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110" y="621845"/>
            <a:ext cx="8028000" cy="875901"/>
          </a:xfrm>
        </p:spPr>
        <p:txBody>
          <a:bodyPr/>
          <a:lstStyle/>
          <a:p>
            <a:pPr algn="ctr"/>
            <a:r>
              <a:rPr lang="en-GB" dirty="0" smtClean="0"/>
              <a:t>Take payment before appointment has been completed</a:t>
            </a:r>
            <a:endParaRPr lang="en-GB" dirty="0"/>
          </a:p>
        </p:txBody>
      </p:sp>
      <p:sp>
        <p:nvSpPr>
          <p:cNvPr id="5" name="Date Placeholder 4"/>
          <p:cNvSpPr>
            <a:spLocks noGrp="1"/>
          </p:cNvSpPr>
          <p:nvPr>
            <p:ph type="dt" sz="half" idx="10"/>
          </p:nvPr>
        </p:nvSpPr>
        <p:spPr/>
        <p:txBody>
          <a:bodyPr/>
          <a:lstStyle/>
          <a:p>
            <a:fld id="{2CDB588D-0E23-4B87-8CF1-07E1BB79D762}" type="datetime1">
              <a:rPr lang="en-GB" smtClean="0"/>
              <a:t>06/07/2017</a:t>
            </a:fld>
            <a:endParaRPr lang="en-GB" dirty="0"/>
          </a:p>
        </p:txBody>
      </p:sp>
      <p:sp>
        <p:nvSpPr>
          <p:cNvPr id="6" name="Footer Placeholder 5"/>
          <p:cNvSpPr>
            <a:spLocks noGrp="1"/>
          </p:cNvSpPr>
          <p:nvPr>
            <p:ph type="ftr" sz="quarter" idx="11"/>
          </p:nvPr>
        </p:nvSpPr>
        <p:spPr/>
        <p:txBody>
          <a:bodyPr/>
          <a:lstStyle/>
          <a:p>
            <a:r>
              <a:rPr lang="en-GB" smtClean="0"/>
              <a:t>Global footer can be updated in the Text tools on the Insert ribbon  |</a:t>
            </a:r>
            <a:endParaRPr lang="en-GB" dirty="0"/>
          </a:p>
        </p:txBody>
      </p:sp>
      <p:sp>
        <p:nvSpPr>
          <p:cNvPr id="7" name="Slide Number Placeholder 6"/>
          <p:cNvSpPr>
            <a:spLocks noGrp="1"/>
          </p:cNvSpPr>
          <p:nvPr>
            <p:ph type="sldNum" sz="quarter" idx="12"/>
          </p:nvPr>
        </p:nvSpPr>
        <p:spPr/>
        <p:txBody>
          <a:bodyPr/>
          <a:lstStyle/>
          <a:p>
            <a:fld id="{B49CE71F-FCC4-43F7-969A-5D16C0BC8260}" type="slidenum">
              <a:rPr lang="en-GB" smtClean="0"/>
              <a:t>9</a:t>
            </a:fld>
            <a:endParaRPr lang="en-GB"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41" r="984"/>
          <a:stretch/>
        </p:blipFill>
        <p:spPr bwMode="auto">
          <a:xfrm>
            <a:off x="0" y="2224096"/>
            <a:ext cx="9040969" cy="4296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02276" y="1746920"/>
            <a:ext cx="7662930" cy="307777"/>
          </a:xfrm>
          <a:prstGeom prst="rect">
            <a:avLst/>
          </a:prstGeom>
          <a:noFill/>
        </p:spPr>
        <p:txBody>
          <a:bodyPr wrap="square" rtlCol="0">
            <a:spAutoFit/>
          </a:bodyPr>
          <a:lstStyle/>
          <a:p>
            <a:r>
              <a:rPr lang="en-GB" sz="1400" dirty="0" smtClean="0">
                <a:solidFill>
                  <a:schemeClr val="tx2">
                    <a:lumMod val="75000"/>
                  </a:schemeClr>
                </a:solidFill>
              </a:rPr>
              <a:t>This is the </a:t>
            </a:r>
            <a:r>
              <a:rPr lang="en-GB" sz="1400" b="1" u="sng" dirty="0" smtClean="0">
                <a:solidFill>
                  <a:schemeClr val="tx2">
                    <a:lumMod val="75000"/>
                  </a:schemeClr>
                </a:solidFill>
              </a:rPr>
              <a:t>ideal</a:t>
            </a:r>
            <a:r>
              <a:rPr lang="en-GB" sz="1400" dirty="0" smtClean="0">
                <a:solidFill>
                  <a:schemeClr val="tx2">
                    <a:lumMod val="75000"/>
                  </a:schemeClr>
                </a:solidFill>
              </a:rPr>
              <a:t> scenario for taking a payment for all physiotherapy appointments </a:t>
            </a:r>
            <a:endParaRPr lang="en-GB" sz="1400" dirty="0">
              <a:solidFill>
                <a:schemeClr val="tx2">
                  <a:lumMod val="75000"/>
                </a:schemeClr>
              </a:solidFill>
            </a:endParaRPr>
          </a:p>
        </p:txBody>
      </p:sp>
    </p:spTree>
    <p:extLst>
      <p:ext uri="{BB962C8B-B14F-4D97-AF65-F5344CB8AC3E}">
        <p14:creationId xmlns:p14="http://schemas.microsoft.com/office/powerpoint/2010/main" val="2733161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NH_PowerPoint_Template_Jan25_2017">
  <a:themeElements>
    <a:clrScheme name="Nuffield Health">
      <a:dk1>
        <a:srgbClr val="000000"/>
      </a:dk1>
      <a:lt1>
        <a:srgbClr val="FFFFFF"/>
      </a:lt1>
      <a:dk2>
        <a:srgbClr val="00A200"/>
      </a:dk2>
      <a:lt2>
        <a:srgbClr val="FFFFFF"/>
      </a:lt2>
      <a:accent1>
        <a:srgbClr val="FAD9CB"/>
      </a:accent1>
      <a:accent2>
        <a:srgbClr val="38495A"/>
      </a:accent2>
      <a:accent3>
        <a:srgbClr val="C6B200"/>
      </a:accent3>
      <a:accent4>
        <a:srgbClr val="BCAD9F"/>
      </a:accent4>
      <a:accent5>
        <a:srgbClr val="361430"/>
      </a:accent5>
      <a:accent6>
        <a:srgbClr val="FCEAE2"/>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3E9E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000C0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400" dirty="0"/>
        </a:defPPr>
      </a:lstStyle>
    </a:txDef>
  </a:objectDefaults>
  <a:extraClrSchemeLst/>
  <a:extLst>
    <a:ext uri="{05A4C25C-085E-4340-85A3-A5531E510DB2}">
      <thm15:themeFamily xmlns:thm15="http://schemas.microsoft.com/office/thememl/2012/main" xmlns="" name="NH_PowerPoint_Template_Jan25_2017 [Read-Only]" id="{FFEFED1D-BD70-4944-9115-3189B81A9647}" vid="{CEC72E19-7A81-4EDE-9522-8EDB4992D1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8B1032F6CC8CD949AE0AEB1FCB3350B8" ma:contentTypeVersion="4" ma:contentTypeDescription="Create a new document." ma:contentTypeScope="" ma:versionID="b242b41dc1c6d33e7b4dbef571a53ba8">
  <xsd:schema xmlns:xsd="http://www.w3.org/2001/XMLSchema" xmlns:xs="http://www.w3.org/2001/XMLSchema" xmlns:p="http://schemas.microsoft.com/office/2006/metadata/properties" xmlns:ns1="http://schemas.microsoft.com/sharepoint/v3" xmlns:ns2="f61a6164-5cda-4657-ab5f-6d8bcb5f9ecb" targetNamespace="http://schemas.microsoft.com/office/2006/metadata/properties" ma:root="true" ma:fieldsID="adf6bef9811a740fef45b1c040ba06f0" ns1:_="" ns2:_="">
    <xsd:import namespace="http://schemas.microsoft.com/sharepoint/v3"/>
    <xsd:import namespace="f61a6164-5cda-4657-ab5f-6d8bcb5f9ecb"/>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61a6164-5cda-4657-ab5f-6d8bcb5f9ecb"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f61a6164-5cda-4657-ab5f-6d8bcb5f9ecb">NUFFIELDHOME-6-118</_dlc_DocId>
    <_dlc_DocIdUrl xmlns="f61a6164-5cda-4657-ab5f-6d8bcb5f9ecb">
      <Url>https://mynuffieldhealth.sharepoint.com/_layouts/15/DocIdRedir.aspx?ID=NUFFIELDHOME-6-118</Url>
      <Description>NUFFIELDHOME-6-118</Description>
    </_dlc_DocIdUrl>
  </documentManagement>
</p:properties>
</file>

<file path=customXml/itemProps1.xml><?xml version="1.0" encoding="utf-8"?>
<ds:datastoreItem xmlns:ds="http://schemas.openxmlformats.org/officeDocument/2006/customXml" ds:itemID="{0AD648DC-15D6-4836-8C8B-B7DD47EF5E39}">
  <ds:schemaRefs>
    <ds:schemaRef ds:uri="http://schemas.microsoft.com/sharepoint/v3/contenttype/forms"/>
  </ds:schemaRefs>
</ds:datastoreItem>
</file>

<file path=customXml/itemProps2.xml><?xml version="1.0" encoding="utf-8"?>
<ds:datastoreItem xmlns:ds="http://schemas.openxmlformats.org/officeDocument/2006/customXml" ds:itemID="{468BA61F-54CA-4AB8-AE42-2163E4B308A0}">
  <ds:schemaRefs>
    <ds:schemaRef ds:uri="http://schemas.microsoft.com/sharepoint/events"/>
  </ds:schemaRefs>
</ds:datastoreItem>
</file>

<file path=customXml/itemProps3.xml><?xml version="1.0" encoding="utf-8"?>
<ds:datastoreItem xmlns:ds="http://schemas.openxmlformats.org/officeDocument/2006/customXml" ds:itemID="{6FB043A4-FBC4-4677-AE15-A2650E233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61a6164-5cda-4657-ab5f-6d8bcb5f9e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7199871-83FC-441B-A394-4411DDCF423E}">
  <ds:schemaRefs>
    <ds:schemaRef ds:uri="http://purl.org/dc/terms/"/>
    <ds:schemaRef ds:uri="http://purl.org/dc/dcmitype/"/>
    <ds:schemaRef ds:uri="http://schemas.openxmlformats.org/package/2006/metadata/core-properties"/>
    <ds:schemaRef ds:uri="http://schemas.microsoft.com/sharepoint/v3"/>
    <ds:schemaRef ds:uri="http://schemas.microsoft.com/office/infopath/2007/PartnerControls"/>
    <ds:schemaRef ds:uri="f61a6164-5cda-4657-ab5f-6d8bcb5f9ecb"/>
    <ds:schemaRef ds:uri="http://purl.org/dc/elements/1.1/"/>
    <ds:schemaRef ds:uri="http://www.w3.org/XML/1998/namespace"/>
    <ds:schemaRef ds:uri="http://schemas.microsoft.com/office/2006/documentManagement/typ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NH_PowerPoint_Template_Jan25_2017</Template>
  <TotalTime>8799</TotalTime>
  <Words>2911</Words>
  <Application>Microsoft Office PowerPoint</Application>
  <PresentationFormat>On-screen Show (4:3)</PresentationFormat>
  <Paragraphs>282</Paragraphs>
  <Slides>33</Slides>
  <Notes>8</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NH_PowerPoint_Template_Jan25_2017</vt:lpstr>
      <vt:lpstr>Physiotherapy Payments</vt:lpstr>
      <vt:lpstr>Introduction</vt:lpstr>
      <vt:lpstr>Appointment Pathways</vt:lpstr>
      <vt:lpstr>Payment Pathways</vt:lpstr>
      <vt:lpstr>Included in the toolkit – Payments </vt:lpstr>
      <vt:lpstr>How to register a card to a patient’s record</vt:lpstr>
      <vt:lpstr>Registering a Card to the Patient’s account</vt:lpstr>
      <vt:lpstr>Continued…</vt:lpstr>
      <vt:lpstr>Take payment before appointment has been completed</vt:lpstr>
      <vt:lpstr>How to process a payment, before the appointment has been completed.</vt:lpstr>
      <vt:lpstr>Continued…</vt:lpstr>
      <vt:lpstr>Continued…</vt:lpstr>
      <vt:lpstr>The payment will now be displayed as a credit balance on the patient’s account and when the appointment has been marked as completed, there will be an option to automatically allocate the payment to the invoice. Please do not print any receipts before the payment has been allocated, as there would be little information displayed on the receipt.</vt:lpstr>
      <vt:lpstr>Appointment has been completed but no payment was taken at the point of booking  </vt:lpstr>
      <vt:lpstr>How to process payment, when completing an appointment.</vt:lpstr>
      <vt:lpstr>Continued…</vt:lpstr>
      <vt:lpstr>Continued…</vt:lpstr>
      <vt:lpstr>Continued…</vt:lpstr>
      <vt:lpstr>PowerPoint Presentation</vt:lpstr>
      <vt:lpstr>If a patient comes into site with an invoice for DNA/Excess or to pay for an appointment  </vt:lpstr>
      <vt:lpstr>How to process a payment, when the patient has received an invoice.</vt:lpstr>
      <vt:lpstr>Continued…</vt:lpstr>
      <vt:lpstr>Continued…</vt:lpstr>
      <vt:lpstr>Continued…</vt:lpstr>
      <vt:lpstr>Continued…</vt:lpstr>
      <vt:lpstr>Invoice Information</vt:lpstr>
      <vt:lpstr>Cash or Cheque taken as a payment?  </vt:lpstr>
      <vt:lpstr>Continued…</vt:lpstr>
      <vt:lpstr>Continued…</vt:lpstr>
      <vt:lpstr>Scenario’s</vt:lpstr>
      <vt:lpstr>Scenario’s</vt:lpstr>
      <vt:lpstr>Scenario’s</vt:lpstr>
      <vt:lpstr>Thank you. Dannii Sharp Physiotherapy Operations Lead  Sian Diprose Physiotherapy Business Partner  Damian Style Physiotherapy Finance</vt:lpstr>
    </vt:vector>
  </TitlesOfParts>
  <Company>Nuffield 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Sharp, Dannii</dc:creator>
  <cp:lastModifiedBy>Sharp, Dannii</cp:lastModifiedBy>
  <cp:revision>23</cp:revision>
  <cp:lastPrinted>2017-01-25T10:59:29Z</cp:lastPrinted>
  <dcterms:created xsi:type="dcterms:W3CDTF">2017-06-01T08:57:43Z</dcterms:created>
  <dcterms:modified xsi:type="dcterms:W3CDTF">2017-07-06T11:41:28Z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0x0101008B1032F6CC8CD949AE0AEB1FCB3350B8</vt:lpwstr>
  </property>
  <property fmtid="{D5CDD505-2E9C-101B-9397-08002B2CF9AE}" pid="3" name="_dlc_DocIdItemGuid">
    <vt:lpwstr>aeeea15b-1548-4a0d-bf9a-7c15903f9eed</vt:lpwstr>
  </property>
</Properties>
</file>