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sldIdLst>
    <p:sldId id="263" r:id="rId2"/>
    <p:sldId id="264" r:id="rId3"/>
    <p:sldId id="265" r:id="rId4"/>
    <p:sldId id="266" r:id="rId5"/>
    <p:sldId id="267" r:id="rId6"/>
    <p:sldId id="268" r:id="rId7"/>
    <p:sldId id="269" r:id="rId8"/>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C8E8"/>
    <a:srgbClr val="AC3500"/>
    <a:srgbClr val="FFC82C"/>
    <a:srgbClr val="085482"/>
    <a:srgbClr val="00A200"/>
    <a:srgbClr val="FFA257"/>
    <a:srgbClr val="282823"/>
    <a:srgbClr val="8DC884"/>
    <a:srgbClr val="C9D1E5"/>
    <a:srgbClr val="B5C1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79"/>
    <p:restoredTop sz="94706"/>
  </p:normalViewPr>
  <p:slideViewPr>
    <p:cSldViewPr snapToGrid="0" snapToObjects="1">
      <p:cViewPr varScale="1">
        <p:scale>
          <a:sx n="70" d="100"/>
          <a:sy n="70" d="100"/>
        </p:scale>
        <p:origin x="3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0D4804-65D3-C14E-8B0C-03298C815E41}" type="datetimeFigureOut">
              <a:rPr lang="en-US" smtClean="0"/>
              <a:t>9/12/2022</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6FFFC4-A737-BA4F-9757-85463516A5B5}" type="slidenum">
              <a:rPr lang="en-US" smtClean="0"/>
              <a:t>‹#›</a:t>
            </a:fld>
            <a:endParaRPr lang="en-US"/>
          </a:p>
        </p:txBody>
      </p:sp>
    </p:spTree>
    <p:extLst>
      <p:ext uri="{BB962C8B-B14F-4D97-AF65-F5344CB8AC3E}">
        <p14:creationId xmlns:p14="http://schemas.microsoft.com/office/powerpoint/2010/main" val="2898534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GB" dirty="0"/>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1579815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3691156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34542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320B3B2-4A70-F041-9E46-A45CA2596B44}"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4189954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GB"/>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320B3B2-4A70-F041-9E46-A45CA2596B44}" type="datetimeFigureOut">
              <a:rPr lang="en-US" smtClean="0"/>
              <a:t>9/12/2022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2926157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320B3B2-4A70-F041-9E46-A45CA2596B44}" type="datetimeFigureOut">
              <a:rPr lang="en-US" smtClean="0"/>
              <a:t>9/12/2022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4049055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GB"/>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GB"/>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GB"/>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320B3B2-4A70-F041-9E46-A45CA2596B44}" type="datetimeFigureOut">
              <a:rPr lang="en-US" smtClean="0"/>
              <a:t>9/12/2022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803679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320B3B2-4A70-F041-9E46-A45CA2596B44}" type="datetimeFigureOut">
              <a:rPr lang="en-US" smtClean="0"/>
              <a:t>9/12/2022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2302356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8DB3D32-2CFB-5849-93B9-4654116CB8CF}"/>
              </a:ext>
            </a:extLst>
          </p:cNvPr>
          <p:cNvPicPr>
            <a:picLocks noChangeAspect="1"/>
          </p:cNvPicPr>
          <p:nvPr userDrawn="1"/>
        </p:nvPicPr>
        <p:blipFill>
          <a:blip r:embed="rId2"/>
          <a:stretch>
            <a:fillRect/>
          </a:stretch>
        </p:blipFill>
        <p:spPr>
          <a:xfrm>
            <a:off x="2148" y="0"/>
            <a:ext cx="7555379" cy="10691813"/>
          </a:xfrm>
          <a:prstGeom prst="rect">
            <a:avLst/>
          </a:prstGeom>
        </p:spPr>
      </p:pic>
      <p:sp>
        <p:nvSpPr>
          <p:cNvPr id="2" name="Date Placeholder 1"/>
          <p:cNvSpPr>
            <a:spLocks noGrp="1"/>
          </p:cNvSpPr>
          <p:nvPr>
            <p:ph type="dt" sz="half" idx="10"/>
          </p:nvPr>
        </p:nvSpPr>
        <p:spPr/>
        <p:txBody>
          <a:bodyPr/>
          <a:lstStyle/>
          <a:p>
            <a:fld id="{4320B3B2-4A70-F041-9E46-A45CA2596B44}" type="datetimeFigureOut">
              <a:rPr lang="en-US" smtClean="0"/>
              <a:t>9/12/2022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2014836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GB"/>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GB"/>
              <a:t>Click to edit Master text styles</a:t>
            </a:r>
          </a:p>
        </p:txBody>
      </p:sp>
      <p:sp>
        <p:nvSpPr>
          <p:cNvPr id="5" name="Date Placeholder 4"/>
          <p:cNvSpPr>
            <a:spLocks noGrp="1"/>
          </p:cNvSpPr>
          <p:nvPr>
            <p:ph type="dt" sz="half" idx="10"/>
          </p:nvPr>
        </p:nvSpPr>
        <p:spPr/>
        <p:txBody>
          <a:bodyPr/>
          <a:lstStyle/>
          <a:p>
            <a:fld id="{4320B3B2-4A70-F041-9E46-A45CA2596B44}" type="datetimeFigureOut">
              <a:rPr lang="en-US" smtClean="0"/>
              <a:t>9/12/2022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170851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GB"/>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GB"/>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GB"/>
              <a:t>Click to edit Master text styles</a:t>
            </a:r>
          </a:p>
        </p:txBody>
      </p:sp>
      <p:sp>
        <p:nvSpPr>
          <p:cNvPr id="5" name="Date Placeholder 4"/>
          <p:cNvSpPr>
            <a:spLocks noGrp="1"/>
          </p:cNvSpPr>
          <p:nvPr>
            <p:ph type="dt" sz="half" idx="10"/>
          </p:nvPr>
        </p:nvSpPr>
        <p:spPr/>
        <p:txBody>
          <a:bodyPr/>
          <a:lstStyle/>
          <a:p>
            <a:fld id="{4320B3B2-4A70-F041-9E46-A45CA2596B44}" type="datetimeFigureOut">
              <a:rPr lang="en-US" smtClean="0"/>
              <a:t>9/12/2022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D5D867-5FD9-244E-A357-9E744003CA9A}" type="slidenum">
              <a:rPr lang="en-US" smtClean="0"/>
              <a:t>‹#›</a:t>
            </a:fld>
            <a:endParaRPr lang="en-US"/>
          </a:p>
        </p:txBody>
      </p:sp>
    </p:spTree>
    <p:extLst>
      <p:ext uri="{BB962C8B-B14F-4D97-AF65-F5344CB8AC3E}">
        <p14:creationId xmlns:p14="http://schemas.microsoft.com/office/powerpoint/2010/main" val="3263218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4320B3B2-4A70-F041-9E46-A45CA2596B44}" type="datetimeFigureOut">
              <a:rPr lang="en-US" smtClean="0"/>
              <a:t>9/12/2022</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89D5D867-5FD9-244E-A357-9E744003CA9A}" type="slidenum">
              <a:rPr lang="en-US" smtClean="0"/>
              <a:t>‹#›</a:t>
            </a:fld>
            <a:endParaRPr lang="en-US"/>
          </a:p>
        </p:txBody>
      </p:sp>
    </p:spTree>
    <p:extLst>
      <p:ext uri="{BB962C8B-B14F-4D97-AF65-F5344CB8AC3E}">
        <p14:creationId xmlns:p14="http://schemas.microsoft.com/office/powerpoint/2010/main" val="19028803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mailto:Richard.Cleugh@nuffieldhealth.com"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01070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2983859"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Monday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174700218"/>
              </p:ext>
            </p:extLst>
          </p:nvPr>
        </p:nvGraphicFramePr>
        <p:xfrm>
          <a:off x="500963" y="2454000"/>
          <a:ext cx="6575156" cy="6760847"/>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832015">
                  <a:extLst>
                    <a:ext uri="{9D8B030D-6E8A-4147-A177-3AD203B41FA5}">
                      <a16:colId xmlns:a16="http://schemas.microsoft.com/office/drawing/2014/main" val="20002"/>
                    </a:ext>
                  </a:extLst>
                </a:gridCol>
                <a:gridCol w="197350">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09:30-10:00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r>
                        <a:rPr lang="en-GB" sz="900" b="0" i="0" baseline="0" dirty="0" smtClean="0">
                          <a:solidFill>
                            <a:schemeClr val="tx1"/>
                          </a:solidFill>
                          <a:effectLst/>
                          <a:latin typeface="Avenir Book" panose="02000503020000020003" pitchFamily="2" charset="0"/>
                          <a:ea typeface="Calibri"/>
                          <a:cs typeface="Avenir Heavy"/>
                        </a:rPr>
                        <a:t> </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a:t>
                      </a:r>
                      <a:r>
                        <a:rPr lang="en-GB" sz="900" b="0" i="0" baseline="0" dirty="0" smtClean="0">
                          <a:solidFill>
                            <a:srgbClr val="262626"/>
                          </a:solidFill>
                          <a:effectLst/>
                          <a:latin typeface="Avenir Book" panose="02000503020000020003" pitchFamily="2" charset="0"/>
                          <a:ea typeface="Calibri"/>
                          <a:cs typeface="Avenir Book"/>
                        </a:rPr>
                        <a:t>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10:00-10:30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Parent</a:t>
                      </a:r>
                      <a:r>
                        <a:rPr lang="en-GB" sz="900" b="0" i="0" baseline="0" dirty="0" smtClean="0">
                          <a:solidFill>
                            <a:schemeClr val="tx1"/>
                          </a:solidFill>
                          <a:effectLst/>
                          <a:latin typeface="Avenir Book" panose="02000503020000020003" pitchFamily="2" charset="0"/>
                          <a:ea typeface="Calibri"/>
                          <a:cs typeface="Avenir Heavy"/>
                        </a:rPr>
                        <a:t> and Child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a:t>
                      </a:r>
                      <a:r>
                        <a:rPr lang="en-GB" sz="900" b="0" i="0" baseline="0" dirty="0" smtClean="0">
                          <a:solidFill>
                            <a:srgbClr val="262626"/>
                          </a:solidFill>
                          <a:effectLst/>
                          <a:latin typeface="Avenir Book" panose="02000503020000020003" pitchFamily="2" charset="0"/>
                          <a:ea typeface="Calibri"/>
                          <a:cs typeface="Avenir Book"/>
                        </a:rPr>
                        <a:t>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11:00-11:30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12:30-13:15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Aqua</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6/7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17:30-18:30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Squad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16:15-16:45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16:45-17:15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1</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r>
                        <a:rPr lang="en-GB" sz="900" b="0" i="0" dirty="0" smtClean="0">
                          <a:effectLst/>
                          <a:latin typeface="Avenir Book" panose="02000503020000020003" pitchFamily="2" charset="0"/>
                          <a:ea typeface="Calibri"/>
                          <a:cs typeface="Avenir Book"/>
                        </a:rPr>
                        <a:t>17:15-17:45</a:t>
                      </a:r>
                      <a:endParaRPr lang="en-GB" sz="9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1000" b="0" i="0" dirty="0" smtClean="0">
                          <a:effectLst/>
                          <a:latin typeface="Avenir Book" panose="02000503020000020003" pitchFamily="2" charset="0"/>
                          <a:ea typeface="Calibri"/>
                          <a:cs typeface="Avenir Book"/>
                        </a:rPr>
                        <a:t>Deep end family swim</a:t>
                      </a: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17:45-18:15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endParaRPr lang="en-GB"/>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endParaRPr lang="en-GB"/>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endParaRPr lang="en-GB" dirty="0"/>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2" name="TextBox 1"/>
          <p:cNvSpPr txBox="1"/>
          <p:nvPr/>
        </p:nvSpPr>
        <p:spPr>
          <a:xfrm>
            <a:off x="3373614" y="478636"/>
            <a:ext cx="3702505" cy="954107"/>
          </a:xfrm>
          <a:prstGeom prst="rect">
            <a:avLst/>
          </a:prstGeom>
          <a:noFill/>
        </p:spPr>
        <p:txBody>
          <a:bodyPr wrap="square" rtlCol="0">
            <a:spAutoFit/>
          </a:bodyPr>
          <a:lstStyle/>
          <a:p>
            <a:r>
              <a:rPr lang="en-GB" sz="1400" b="1" dirty="0" smtClean="0"/>
              <a:t>Adult </a:t>
            </a:r>
            <a:r>
              <a:rPr lang="en-GB" sz="1400" b="1" dirty="0"/>
              <a:t>swim times Monday to Friday 6:30am – </a:t>
            </a:r>
            <a:r>
              <a:rPr lang="en-GB" sz="1400" b="1" dirty="0" smtClean="0"/>
              <a:t>9am, 12:30 </a:t>
            </a:r>
            <a:r>
              <a:rPr lang="en-GB" sz="1400" b="1" dirty="0"/>
              <a:t>– </a:t>
            </a:r>
            <a:r>
              <a:rPr lang="en-GB" sz="1400" b="1" dirty="0" smtClean="0"/>
              <a:t>2pm and 8:00pm </a:t>
            </a:r>
            <a:r>
              <a:rPr lang="en-GB" sz="1400" b="1" dirty="0"/>
              <a:t>– </a:t>
            </a:r>
            <a:r>
              <a:rPr lang="en-GB" sz="1400" b="1" dirty="0" smtClean="0"/>
              <a:t>9:30pm </a:t>
            </a:r>
            <a:r>
              <a:rPr lang="en-GB" sz="1400" b="1" dirty="0"/>
              <a:t>Saturday and Sunday 8am – 9am </a:t>
            </a:r>
            <a:r>
              <a:rPr lang="en-GB" sz="1400" b="1" dirty="0" smtClean="0"/>
              <a:t>6:00pm </a:t>
            </a:r>
            <a:r>
              <a:rPr lang="en-GB" sz="1400" b="1" dirty="0"/>
              <a:t>– </a:t>
            </a:r>
            <a:r>
              <a:rPr lang="en-GB" sz="1400" b="1" dirty="0" smtClean="0"/>
              <a:t>7:30pm </a:t>
            </a:r>
            <a:endParaRPr lang="en-GB" sz="1400" dirty="0"/>
          </a:p>
        </p:txBody>
      </p:sp>
    </p:spTree>
    <p:extLst>
      <p:ext uri="{BB962C8B-B14F-4D97-AF65-F5344CB8AC3E}">
        <p14:creationId xmlns:p14="http://schemas.microsoft.com/office/powerpoint/2010/main" val="654225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01070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2983859"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smtClean="0">
                <a:solidFill>
                  <a:schemeClr val="bg1"/>
                </a:solidFill>
                <a:latin typeface="Nuffield Health Sans" pitchFamily="2" charset="0"/>
                <a:cs typeface="Avenir Heavy"/>
              </a:rPr>
              <a:t>Tuesday</a:t>
            </a:r>
            <a:endParaRPr lang="en-US" sz="4800" dirty="0">
              <a:solidFill>
                <a:schemeClr val="bg1"/>
              </a:solidFill>
              <a:latin typeface="Nuffield Health Sans" pitchFamily="2" charset="0"/>
              <a:cs typeface="Avenir Heavy"/>
            </a:endParaRP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1232041171"/>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81592">
                  <a:extLst>
                    <a:ext uri="{9D8B030D-6E8A-4147-A177-3AD203B41FA5}">
                      <a16:colId xmlns:a16="http://schemas.microsoft.com/office/drawing/2014/main" val="20002"/>
                    </a:ext>
                  </a:extLst>
                </a:gridCol>
                <a:gridCol w="347773">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10:00-10:30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Shallow</a:t>
                      </a:r>
                      <a:r>
                        <a:rPr lang="en-GB" sz="900" b="0" i="0" baseline="0" dirty="0" smtClean="0">
                          <a:solidFill>
                            <a:srgbClr val="262626"/>
                          </a:solidFill>
                          <a:effectLst/>
                          <a:latin typeface="Avenir Book" panose="02000503020000020003" pitchFamily="2" charset="0"/>
                          <a:ea typeface="Calibri"/>
                          <a:cs typeface="Avenir Book"/>
                        </a:rPr>
                        <a:t>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Shallow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r>
                        <a:rPr lang="en-GB" sz="900" dirty="0" smtClean="0">
                          <a:latin typeface="Avenir Book" panose="02000503020000020003" pitchFamily="2" charset="0"/>
                        </a:rPr>
                        <a:t>11:00 – 11:30</a:t>
                      </a:r>
                      <a:endParaRPr lang="en-GB" sz="900" dirty="0">
                        <a:latin typeface="Avenir Book" panose="02000503020000020003" pitchFamily="2"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r>
                        <a:rPr lang="en-GB" sz="900" dirty="0" smtClean="0">
                          <a:latin typeface="Avenir Book" panose="02000503020000020003" pitchFamily="2" charset="0"/>
                        </a:rPr>
                        <a:t>Nursery Swim Lessons</a:t>
                      </a:r>
                      <a:endParaRPr lang="en-GB" sz="900" dirty="0">
                        <a:latin typeface="Avenir Book" panose="02000503020000020003" pitchFamily="2"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r>
                        <a:rPr lang="en-GB" sz="900" dirty="0" smtClean="0">
                          <a:latin typeface="Avenir Book" panose="02000503020000020003" pitchFamily="2" charset="0"/>
                        </a:rPr>
                        <a:t>Baby pool/Sallow end of family swim</a:t>
                      </a:r>
                      <a:endParaRPr lang="en-GB" sz="900" dirty="0">
                        <a:latin typeface="Avenir Book" panose="02000503020000020003" pitchFamily="2"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15:00-15:30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15:45-16:15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 </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16:15-16:45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Deep end family swim </a:t>
                      </a: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16:45-17:15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Deep end family swim </a:t>
                      </a: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17:15-17:45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tab pos="5257800" algn="l"/>
                        </a:tabLst>
                        <a:defRPr/>
                      </a:pPr>
                      <a:r>
                        <a:rPr lang="en-GB" sz="900" b="0" i="0" dirty="0" smtClean="0">
                          <a:solidFill>
                            <a:srgbClr val="262626"/>
                          </a:solidFill>
                          <a:effectLst/>
                          <a:latin typeface="Avenir Book" panose="02000503020000020003" pitchFamily="2" charset="0"/>
                          <a:ea typeface="Calibri"/>
                          <a:cs typeface="Avenir Book"/>
                        </a:rPr>
                        <a:t>Deep end family swim </a:t>
                      </a: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17:45-18:15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marL="0" marR="0" lvl="0" indent="0" algn="l" defTabSz="755934" rtl="0" eaLnBrk="1" fontAlgn="auto" latinLnBrk="0" hangingPunct="1">
                        <a:lnSpc>
                          <a:spcPct val="115000"/>
                        </a:lnSpc>
                        <a:spcBef>
                          <a:spcPts val="0"/>
                        </a:spcBef>
                        <a:spcAft>
                          <a:spcPts val="0"/>
                        </a:spcAft>
                        <a:buClrTx/>
                        <a:buSzTx/>
                        <a:buFontTx/>
                        <a:buNone/>
                        <a:tabLst>
                          <a:tab pos="5257800" algn="l"/>
                        </a:tabLst>
                        <a:defRPr/>
                      </a:pPr>
                      <a:r>
                        <a:rPr lang="en-GB" sz="900" b="0" i="0" dirty="0" smtClean="0">
                          <a:solidFill>
                            <a:srgbClr val="262626"/>
                          </a:solidFill>
                          <a:effectLst/>
                          <a:latin typeface="Avenir Book" panose="02000503020000020003" pitchFamily="2" charset="0"/>
                          <a:ea typeface="Calibri"/>
                          <a:cs typeface="Avenir Book"/>
                        </a:rPr>
                        <a:t>Deep end family swim </a:t>
                      </a: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17:30-18:00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6/7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r>
                        <a:rPr lang="en-GB" sz="900" b="0" i="0" dirty="0" smtClean="0">
                          <a:effectLst/>
                          <a:latin typeface="Avenir Book" panose="02000503020000020003" pitchFamily="2" charset="0"/>
                          <a:ea typeface="Calibri"/>
                          <a:cs typeface="Avenir Book"/>
                        </a:rPr>
                        <a:t>18:00-19:00</a:t>
                      </a:r>
                      <a:endParaRPr lang="en-GB" sz="9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Squad</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1000" b="0" i="0" dirty="0" smtClean="0">
                          <a:effectLst/>
                          <a:latin typeface="Avenir Book" panose="02000503020000020003" pitchFamily="2" charset="0"/>
                          <a:ea typeface="Calibri"/>
                          <a:cs typeface="Avenir Book"/>
                        </a:rPr>
                        <a:t>Fast Lane</a:t>
                      </a: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 Lessons /Pool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2" name="TextBox 1"/>
          <p:cNvSpPr txBox="1"/>
          <p:nvPr/>
        </p:nvSpPr>
        <p:spPr>
          <a:xfrm>
            <a:off x="3511663" y="362375"/>
            <a:ext cx="3287578" cy="954107"/>
          </a:xfrm>
          <a:prstGeom prst="rect">
            <a:avLst/>
          </a:prstGeom>
          <a:noFill/>
        </p:spPr>
        <p:txBody>
          <a:bodyPr wrap="square" rtlCol="0">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1618249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80567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784544"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Wednesday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1000120581"/>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54297">
                  <a:extLst>
                    <a:ext uri="{9D8B030D-6E8A-4147-A177-3AD203B41FA5}">
                      <a16:colId xmlns:a16="http://schemas.microsoft.com/office/drawing/2014/main" val="20002"/>
                    </a:ext>
                  </a:extLst>
                </a:gridCol>
                <a:gridCol w="375068">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14:00-15:30 </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Private Hire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end of family swim half the pool used</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20</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17:30-18:00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a:t>
                      </a:r>
                      <a:r>
                        <a:rPr lang="en-GB" sz="900" b="0" i="0" baseline="0" dirty="0" smtClean="0">
                          <a:solidFill>
                            <a:srgbClr val="262626"/>
                          </a:solidFill>
                          <a:effectLst/>
                          <a:latin typeface="Avenir Book" panose="02000503020000020003" pitchFamily="2" charset="0"/>
                          <a:ea typeface="Calibri"/>
                          <a:cs typeface="Avenir Book"/>
                        </a:rPr>
                        <a:t>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18:00-18:30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19:30-20:15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Swim </a:t>
                      </a:r>
                      <a:r>
                        <a:rPr lang="en-GB" sz="900" b="0" i="0" smtClean="0">
                          <a:solidFill>
                            <a:schemeClr val="tx1"/>
                          </a:solidFill>
                          <a:effectLst/>
                          <a:latin typeface="Avenir Book" panose="02000503020000020003" pitchFamily="2" charset="0"/>
                          <a:ea typeface="Calibri"/>
                          <a:cs typeface="Avenir Heavy"/>
                        </a:rPr>
                        <a:t>Fit Intimidate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20:15-21:00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Swim fit Masters</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Rectangle 2"/>
          <p:cNvSpPr/>
          <p:nvPr/>
        </p:nvSpPr>
        <p:spPr>
          <a:xfrm>
            <a:off x="4174299" y="501460"/>
            <a:ext cx="3211624" cy="954107"/>
          </a:xfrm>
          <a:prstGeom prst="rect">
            <a:avLst/>
          </a:prstGeom>
        </p:spPr>
        <p:txBody>
          <a:bodyPr wrap="square">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1459004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1" y="187666"/>
            <a:ext cx="3331449"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314140"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Thursday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2143100687"/>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13353">
                  <a:extLst>
                    <a:ext uri="{9D8B030D-6E8A-4147-A177-3AD203B41FA5}">
                      <a16:colId xmlns:a16="http://schemas.microsoft.com/office/drawing/2014/main" val="20002"/>
                    </a:ext>
                  </a:extLst>
                </a:gridCol>
                <a:gridCol w="416012">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09:30-10:30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10:30-11:00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Nursery</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Baby Pool / Sallow end of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12:30-13:15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Aqua</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14:00-15:30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Private Hire</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Half</a:t>
                      </a:r>
                      <a:r>
                        <a:rPr lang="en-GB" sz="900" b="0" i="0" baseline="0" dirty="0" smtClean="0">
                          <a:solidFill>
                            <a:srgbClr val="262626"/>
                          </a:solidFill>
                          <a:effectLst/>
                          <a:latin typeface="Avenir Book" panose="02000503020000020003" pitchFamily="2" charset="0"/>
                          <a:ea typeface="Calibri"/>
                          <a:cs typeface="Avenir Book"/>
                        </a:rPr>
                        <a:t> the pool family swim sallow end</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16:00-16:30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a:t>
                      </a:r>
                      <a:r>
                        <a:rPr lang="en-GB" sz="900" b="0" i="0" baseline="0" dirty="0" smtClean="0">
                          <a:solidFill>
                            <a:schemeClr val="tx1"/>
                          </a:solidFill>
                          <a:effectLst/>
                          <a:latin typeface="Avenir Book" panose="02000503020000020003" pitchFamily="2" charset="0"/>
                          <a:ea typeface="Calibri"/>
                          <a:cs typeface="Avenir Heavy"/>
                        </a:rPr>
                        <a:t> ( No parents in the water)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16:30-17:00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a:t>
                      </a:r>
                      <a:r>
                        <a:rPr lang="en-GB" sz="900" b="0" i="0" baseline="0" dirty="0" smtClean="0">
                          <a:solidFill>
                            <a:srgbClr val="262626"/>
                          </a:solidFill>
                          <a:effectLst/>
                          <a:latin typeface="Avenir Book" panose="02000503020000020003" pitchFamily="2" charset="0"/>
                          <a:ea typeface="Calibri"/>
                          <a:cs typeface="Avenir Book"/>
                        </a:rPr>
                        <a:t>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17:00-17:30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17:30-18:00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16:15-16:45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16:45-17:15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6</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17:15-17:45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a:t>
                      </a:r>
                      <a:r>
                        <a:rPr lang="en-GB" sz="900" b="0" i="0" baseline="0" dirty="0" smtClean="0">
                          <a:solidFill>
                            <a:schemeClr val="tx1"/>
                          </a:solidFill>
                          <a:effectLst/>
                          <a:latin typeface="Avenir Book" panose="02000503020000020003" pitchFamily="2" charset="0"/>
                          <a:ea typeface="Calibri"/>
                          <a:cs typeface="Avenir Heavy"/>
                        </a:rPr>
                        <a:t> 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17:45-18:15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Rectangle 2"/>
          <p:cNvSpPr/>
          <p:nvPr/>
        </p:nvSpPr>
        <p:spPr>
          <a:xfrm>
            <a:off x="3788542" y="548241"/>
            <a:ext cx="3771134" cy="954107"/>
          </a:xfrm>
          <a:prstGeom prst="rect">
            <a:avLst/>
          </a:prstGeom>
        </p:spPr>
        <p:txBody>
          <a:bodyPr wrap="square">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1930221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2" y="187666"/>
            <a:ext cx="3010700"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2983859"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Friday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3103803840"/>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708888">
                  <a:extLst>
                    <a:ext uri="{9D8B030D-6E8A-4147-A177-3AD203B41FA5}">
                      <a16:colId xmlns:a16="http://schemas.microsoft.com/office/drawing/2014/main" val="20002"/>
                    </a:ext>
                  </a:extLst>
                </a:gridCol>
                <a:gridCol w="320477">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10:00 – 11:00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Pre school</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Sallow end of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r>
                        <a:rPr lang="en-GB" sz="900" dirty="0" smtClean="0">
                          <a:latin typeface="Avenir Book" panose="02000503020000020003" pitchFamily="2" charset="0"/>
                        </a:rPr>
                        <a:t>11:00</a:t>
                      </a:r>
                      <a:r>
                        <a:rPr lang="en-GB" sz="900" baseline="0" dirty="0" smtClean="0">
                          <a:latin typeface="Avenir Book" panose="02000503020000020003" pitchFamily="2" charset="0"/>
                        </a:rPr>
                        <a:t> – 11:30</a:t>
                      </a:r>
                      <a:endParaRPr lang="en-GB" sz="900" dirty="0">
                        <a:latin typeface="Avenir Book" panose="02000503020000020003" pitchFamily="2"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r>
                        <a:rPr lang="en-GB" sz="900" dirty="0" smtClean="0">
                          <a:latin typeface="Avenir Book" panose="02000503020000020003" pitchFamily="2" charset="0"/>
                        </a:rPr>
                        <a:t>Nursery Swim lessons</a:t>
                      </a:r>
                      <a:endParaRPr lang="en-GB" sz="900" dirty="0">
                        <a:latin typeface="Avenir Book" panose="02000503020000020003" pitchFamily="2"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r>
                        <a:rPr lang="en-GB" sz="900" dirty="0" smtClean="0">
                          <a:latin typeface="Avenir Book" panose="02000503020000020003" pitchFamily="2" charset="0"/>
                        </a:rPr>
                        <a:t>Baby pool /Sallow end of family swim</a:t>
                      </a:r>
                      <a:endParaRPr lang="en-GB" sz="900" dirty="0">
                        <a:latin typeface="Avenir Book" panose="02000503020000020003" pitchFamily="2" charset="0"/>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12:00-12:30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Adult Improver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12:30-13:00</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Adult Beginner</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Rectangle 2"/>
          <p:cNvSpPr/>
          <p:nvPr/>
        </p:nvSpPr>
        <p:spPr>
          <a:xfrm>
            <a:off x="3511663" y="343854"/>
            <a:ext cx="3778250" cy="954107"/>
          </a:xfrm>
          <a:prstGeom prst="rect">
            <a:avLst/>
          </a:prstGeom>
        </p:spPr>
        <p:txBody>
          <a:bodyPr>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4115330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1" y="187666"/>
            <a:ext cx="3331449"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314140"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Saturday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2781863878"/>
              </p:ext>
            </p:extLst>
          </p:nvPr>
        </p:nvGraphicFramePr>
        <p:xfrm>
          <a:off x="500963" y="2454000"/>
          <a:ext cx="6575156" cy="6755015"/>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54297">
                  <a:extLst>
                    <a:ext uri="{9D8B030D-6E8A-4147-A177-3AD203B41FA5}">
                      <a16:colId xmlns:a16="http://schemas.microsoft.com/office/drawing/2014/main" val="20002"/>
                    </a:ext>
                  </a:extLst>
                </a:gridCol>
                <a:gridCol w="375068">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09:15-09:45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09:45-10:15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 </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10:15-10:45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10:45-11:15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11:15-11:45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a:t>
                      </a:r>
                      <a:r>
                        <a:rPr lang="en-GB" sz="900" b="0" i="0" baseline="0" dirty="0" smtClean="0">
                          <a:solidFill>
                            <a:srgbClr val="262626"/>
                          </a:solidFill>
                          <a:effectLst/>
                          <a:latin typeface="Avenir Book" panose="02000503020000020003" pitchFamily="2" charset="0"/>
                          <a:ea typeface="Calibri"/>
                          <a:cs typeface="Avenir Book"/>
                        </a:rPr>
                        <a:t>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09:15-09:45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09:45-10:15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10:15-10:45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6</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1"/>
                  </a:ext>
                </a:extLst>
              </a:tr>
              <a:tr h="306903">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10:45-11:15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2"/>
                  </a:ext>
                </a:extLst>
              </a:tr>
              <a:tr h="324120">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11:15</a:t>
                      </a:r>
                      <a:r>
                        <a:rPr lang="en-GB" sz="900" b="0" i="0" baseline="0" dirty="0" smtClean="0">
                          <a:solidFill>
                            <a:srgbClr val="262626"/>
                          </a:solidFill>
                          <a:effectLst/>
                          <a:latin typeface="Avenir Book" panose="02000503020000020003" pitchFamily="2" charset="0"/>
                          <a:ea typeface="Calibri"/>
                          <a:cs typeface="Avenir Book"/>
                        </a:rPr>
                        <a:t> -11:45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r>
                        <a:rPr lang="en-GB" sz="900" b="0" i="0" dirty="0" smtClean="0">
                          <a:solidFill>
                            <a:srgbClr val="262626"/>
                          </a:solidFill>
                          <a:effectLst/>
                          <a:latin typeface="Avenir Book" panose="02000503020000020003" pitchFamily="2" charset="0"/>
                          <a:ea typeface="Calibri"/>
                          <a:cs typeface="Avenir Book"/>
                        </a:rPr>
                        <a:t>Deep end of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3"/>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4"/>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5"/>
                  </a:ext>
                </a:extLst>
              </a:tr>
              <a:tr h="327070">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1000" b="0" i="0" dirty="0">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7"/>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6"/>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8"/>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tab pos="5257800" algn="l"/>
                        </a:tabLst>
                        <a:defRPr/>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0"/>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21"/>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2026838294"/>
                  </a:ext>
                </a:extLst>
              </a:tr>
              <a:tr h="324120">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3439596349"/>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7" name="Rectangle 6"/>
          <p:cNvSpPr/>
          <p:nvPr/>
        </p:nvSpPr>
        <p:spPr>
          <a:xfrm>
            <a:off x="3779838" y="590509"/>
            <a:ext cx="3778250" cy="954107"/>
          </a:xfrm>
          <a:prstGeom prst="rect">
            <a:avLst/>
          </a:prstGeom>
        </p:spPr>
        <p:txBody>
          <a:bodyPr>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349720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EE46E25-4694-3046-AB68-EE7369CB0BAA}"/>
              </a:ext>
            </a:extLst>
          </p:cNvPr>
          <p:cNvSpPr/>
          <p:nvPr/>
        </p:nvSpPr>
        <p:spPr>
          <a:xfrm>
            <a:off x="173751" y="187666"/>
            <a:ext cx="3331449" cy="1813570"/>
          </a:xfrm>
          <a:prstGeom prst="rect">
            <a:avLst/>
          </a:prstGeom>
          <a:solidFill>
            <a:srgbClr val="00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ACB3762-76D8-8B4B-9AD0-1972D3DE8066}"/>
              </a:ext>
            </a:extLst>
          </p:cNvPr>
          <p:cNvSpPr/>
          <p:nvPr/>
        </p:nvSpPr>
        <p:spPr>
          <a:xfrm>
            <a:off x="3314140" y="478636"/>
            <a:ext cx="389755" cy="1816420"/>
          </a:xfrm>
          <a:prstGeom prst="rect">
            <a:avLst/>
          </a:prstGeom>
          <a:solidFill>
            <a:srgbClr val="8DC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Placeholder 1">
            <a:extLst>
              <a:ext uri="{FF2B5EF4-FFF2-40B4-BE49-F238E27FC236}">
                <a16:creationId xmlns:a16="http://schemas.microsoft.com/office/drawing/2014/main" id="{4BA8E073-9576-FC4D-AFBD-EF798C9EA6BC}"/>
              </a:ext>
            </a:extLst>
          </p:cNvPr>
          <p:cNvSpPr txBox="1">
            <a:spLocks/>
          </p:cNvSpPr>
          <p:nvPr/>
        </p:nvSpPr>
        <p:spPr>
          <a:xfrm>
            <a:off x="500963" y="478636"/>
            <a:ext cx="3562894" cy="615553"/>
          </a:xfrm>
          <a:prstGeom prst="rect">
            <a:avLst/>
          </a:prstGeom>
        </p:spPr>
        <p:txBody>
          <a:bodyPr vert="horz" wrap="none" lIns="0" tIns="0" rIns="0" bIns="0" rtlCol="0" anchor="t" anchorCtr="0">
            <a:noAutofit/>
          </a:bodyPr>
          <a:lstStyle>
            <a:lvl1pPr algn="l" defTabSz="457200" rtl="0" eaLnBrk="1" latinLnBrk="0" hangingPunct="1">
              <a:spcBef>
                <a:spcPct val="0"/>
              </a:spcBef>
              <a:buNone/>
              <a:defRPr sz="2500" b="0" i="0" kern="1200">
                <a:solidFill>
                  <a:srgbClr val="04A239"/>
                </a:solidFill>
                <a:latin typeface="H Avenir Heavy"/>
                <a:ea typeface="+mj-ea"/>
                <a:cs typeface="H Avenir Heavy"/>
              </a:defRPr>
            </a:lvl1pPr>
          </a:lstStyle>
          <a:p>
            <a:r>
              <a:rPr lang="en-US" sz="4800" dirty="0">
                <a:solidFill>
                  <a:schemeClr val="bg1"/>
                </a:solidFill>
                <a:latin typeface="Nuffield Health Sans" pitchFamily="2" charset="0"/>
                <a:cs typeface="Avenir Heavy"/>
              </a:rPr>
              <a:t>Sunday</a:t>
            </a:r>
          </a:p>
        </p:txBody>
      </p:sp>
      <p:graphicFrame>
        <p:nvGraphicFramePr>
          <p:cNvPr id="5" name="Content Placeholder 8">
            <a:extLst>
              <a:ext uri="{FF2B5EF4-FFF2-40B4-BE49-F238E27FC236}">
                <a16:creationId xmlns:a16="http://schemas.microsoft.com/office/drawing/2014/main" id="{CE2F066C-4D59-794B-87E9-EF9A55D93E31}"/>
              </a:ext>
            </a:extLst>
          </p:cNvPr>
          <p:cNvGraphicFramePr>
            <a:graphicFrameLocks/>
          </p:cNvGraphicFramePr>
          <p:nvPr>
            <p:extLst>
              <p:ext uri="{D42A27DB-BD31-4B8C-83A1-F6EECF244321}">
                <p14:modId xmlns:p14="http://schemas.microsoft.com/office/powerpoint/2010/main" val="988927426"/>
              </p:ext>
            </p:extLst>
          </p:nvPr>
        </p:nvGraphicFramePr>
        <p:xfrm>
          <a:off x="500963" y="2454000"/>
          <a:ext cx="6575156" cy="2624590"/>
        </p:xfrm>
        <a:graphic>
          <a:graphicData uri="http://schemas.openxmlformats.org/drawingml/2006/table">
            <a:tbl>
              <a:tblPr firstRow="1">
                <a:effectLst/>
                <a:tableStyleId>{5C22544A-7EE6-4342-B048-85BDC9FD1C3A}</a:tableStyleId>
              </a:tblPr>
              <a:tblGrid>
                <a:gridCol w="1063389">
                  <a:extLst>
                    <a:ext uri="{9D8B030D-6E8A-4147-A177-3AD203B41FA5}">
                      <a16:colId xmlns:a16="http://schemas.microsoft.com/office/drawing/2014/main" val="20000"/>
                    </a:ext>
                  </a:extLst>
                </a:gridCol>
                <a:gridCol w="2482402">
                  <a:extLst>
                    <a:ext uri="{9D8B030D-6E8A-4147-A177-3AD203B41FA5}">
                      <a16:colId xmlns:a16="http://schemas.microsoft.com/office/drawing/2014/main" val="20001"/>
                    </a:ext>
                  </a:extLst>
                </a:gridCol>
                <a:gridCol w="2640649">
                  <a:extLst>
                    <a:ext uri="{9D8B030D-6E8A-4147-A177-3AD203B41FA5}">
                      <a16:colId xmlns:a16="http://schemas.microsoft.com/office/drawing/2014/main" val="20002"/>
                    </a:ext>
                  </a:extLst>
                </a:gridCol>
                <a:gridCol w="388716">
                  <a:extLst>
                    <a:ext uri="{9D8B030D-6E8A-4147-A177-3AD203B41FA5}">
                      <a16:colId xmlns:a16="http://schemas.microsoft.com/office/drawing/2014/main" val="20003"/>
                    </a:ext>
                  </a:extLst>
                </a:gridCol>
              </a:tblGrid>
              <a:tr h="376429">
                <a:tc>
                  <a:txBody>
                    <a:bodyPr/>
                    <a:lstStyle/>
                    <a:p>
                      <a:pPr lvl="0">
                        <a:lnSpc>
                          <a:spcPct val="150000"/>
                        </a:lnSpc>
                      </a:pPr>
                      <a:r>
                        <a:rPr lang="en-US" sz="1100" b="1" i="0" dirty="0">
                          <a:latin typeface="Avenir Heavy" panose="02000503020000020003" pitchFamily="2" charset="0"/>
                          <a:cs typeface="Avenir Heavy"/>
                        </a:rPr>
                        <a:t>Time</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Class</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r>
                        <a:rPr lang="en-US" sz="1100" b="1" i="0" dirty="0">
                          <a:latin typeface="Avenir Heavy" panose="02000503020000020003" pitchFamily="2" charset="0"/>
                          <a:cs typeface="Avenir Heavy"/>
                        </a:rPr>
                        <a:t>Location</a:t>
                      </a: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tc>
                  <a:txBody>
                    <a:bodyPr/>
                    <a:lstStyle/>
                    <a:p>
                      <a:pPr lvl="0">
                        <a:lnSpc>
                          <a:spcPct val="150000"/>
                        </a:lnSpc>
                      </a:pPr>
                      <a:endParaRPr lang="en-US" sz="1100" b="1" i="0" dirty="0">
                        <a:latin typeface="Avenir Heavy" panose="02000503020000020003" pitchFamily="2" charset="0"/>
                        <a:cs typeface="Avenir Heavy"/>
                      </a:endParaRPr>
                    </a:p>
                  </a:txBody>
                  <a:tcPr marL="85975" marR="85975" marT="42988" marB="42988">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solidFill>
                  </a:tcPr>
                </a:tc>
                <a:extLst>
                  <a:ext uri="{0D108BD9-81ED-4DB2-BD59-A6C34878D82A}">
                    <a16:rowId xmlns:a16="http://schemas.microsoft.com/office/drawing/2014/main" val="10000"/>
                  </a:ext>
                </a:extLst>
              </a:tr>
              <a:tr h="324120">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GB" sz="900" b="0" i="0" dirty="0" smtClean="0">
                          <a:solidFill>
                            <a:srgbClr val="262626"/>
                          </a:solidFill>
                          <a:effectLst/>
                          <a:latin typeface="Avenir Book" panose="02000503020000020003" pitchFamily="2" charset="0"/>
                          <a:ea typeface="Calibri"/>
                          <a:cs typeface="Avenir Book"/>
                        </a:rPr>
                        <a:t>09:15-09:45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1</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1"/>
                  </a:ext>
                </a:extLst>
              </a:tr>
              <a:tr h="337875">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09:45-10:15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2</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2"/>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10:15-10:45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3</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3"/>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10:45-11:15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4</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Deep end family swim</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4"/>
                  </a:ext>
                </a:extLst>
              </a:tr>
              <a:tr h="306903">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11:15-11:45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a:t>
                      </a:r>
                      <a:r>
                        <a:rPr lang="en-GB" sz="900" b="0" i="0" baseline="0" dirty="0" smtClean="0">
                          <a:solidFill>
                            <a:schemeClr val="tx1"/>
                          </a:solidFill>
                          <a:effectLst/>
                          <a:latin typeface="Avenir Book" panose="02000503020000020003" pitchFamily="2" charset="0"/>
                          <a:ea typeface="Calibri"/>
                          <a:cs typeface="Avenir Heavy"/>
                        </a:rPr>
                        <a:t> 5</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a:t>
                      </a:r>
                      <a:r>
                        <a:rPr lang="en-GB" sz="900" b="0" i="0" baseline="0" dirty="0" smtClean="0">
                          <a:solidFill>
                            <a:srgbClr val="262626"/>
                          </a:solidFill>
                          <a:effectLst/>
                          <a:latin typeface="Avenir Book" panose="02000503020000020003" pitchFamily="2" charset="0"/>
                          <a:ea typeface="Calibri"/>
                          <a:cs typeface="Avenir Book"/>
                        </a:rPr>
                        <a: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7"/>
                  </a:ext>
                </a:extLst>
              </a:tr>
              <a:tr h="324120">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11:45-12:15</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r>
                        <a:rPr lang="en-GB" sz="900" b="0" i="0" dirty="0" smtClean="0">
                          <a:solidFill>
                            <a:schemeClr val="tx1"/>
                          </a:solidFill>
                          <a:effectLst/>
                          <a:latin typeface="Avenir Book" panose="02000503020000020003" pitchFamily="2" charset="0"/>
                          <a:ea typeface="Calibri"/>
                          <a:cs typeface="Avenir Heavy"/>
                        </a:rPr>
                        <a:t>Stage 6/7</a:t>
                      </a: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pPr>
                      <a:r>
                        <a:rPr lang="en-GB" sz="900" b="0" i="0" dirty="0" smtClean="0">
                          <a:solidFill>
                            <a:srgbClr val="262626"/>
                          </a:solidFill>
                          <a:effectLst/>
                          <a:latin typeface="Avenir Book" panose="02000503020000020003" pitchFamily="2" charset="0"/>
                          <a:ea typeface="Calibri"/>
                          <a:cs typeface="Avenir Book"/>
                        </a:rPr>
                        <a:t>Fast Lane</a:t>
                      </a: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09"/>
                  </a:ext>
                </a:extLst>
              </a:tr>
              <a:tr h="306903">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chemeClr val="tx1"/>
                        </a:solidFill>
                        <a:effectLst/>
                        <a:latin typeface="Avenir Book" panose="02000503020000020003" pitchFamily="2" charset="0"/>
                        <a:ea typeface="Calibri"/>
                        <a:cs typeface="Avenir Heavy"/>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tc>
                  <a:txBody>
                    <a:bodyPr/>
                    <a:lstStyle/>
                    <a:p>
                      <a:pPr algn="l">
                        <a:lnSpc>
                          <a:spcPct val="115000"/>
                        </a:lnSpc>
                        <a:spcAft>
                          <a:spcPts val="0"/>
                        </a:spcAft>
                        <a:tabLst>
                          <a:tab pos="5257800" algn="l"/>
                        </a:tabLst>
                      </a:pPr>
                      <a:endParaRPr lang="en-GB" sz="900" b="0" i="0" dirty="0">
                        <a:solidFill>
                          <a:srgbClr val="262626"/>
                        </a:solidFill>
                        <a:effectLst/>
                        <a:latin typeface="Avenir Book" panose="02000503020000020003" pitchFamily="2" charset="0"/>
                        <a:ea typeface="Calibri"/>
                        <a:cs typeface="Avenir Book"/>
                      </a:endParaRPr>
                    </a:p>
                  </a:txBody>
                  <a:tcPr marL="85975" marR="42988" marT="42988" marB="42988"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200">
                        <a:alpha val="20000"/>
                      </a:srgbClr>
                    </a:solidFill>
                  </a:tcPr>
                </a:tc>
                <a:extLst>
                  <a:ext uri="{0D108BD9-81ED-4DB2-BD59-A6C34878D82A}">
                    <a16:rowId xmlns:a16="http://schemas.microsoft.com/office/drawing/2014/main" val="10010"/>
                  </a:ext>
                </a:extLst>
              </a:tr>
            </a:tbl>
          </a:graphicData>
        </a:graphic>
      </p:graphicFrame>
      <p:sp>
        <p:nvSpPr>
          <p:cNvPr id="6" name="Title 3">
            <a:extLst>
              <a:ext uri="{FF2B5EF4-FFF2-40B4-BE49-F238E27FC236}">
                <a16:creationId xmlns:a16="http://schemas.microsoft.com/office/drawing/2014/main" id="{6615DE3A-6089-1E45-A6FD-CD347E337DE2}"/>
              </a:ext>
            </a:extLst>
          </p:cNvPr>
          <p:cNvSpPr txBox="1">
            <a:spLocks/>
          </p:cNvSpPr>
          <p:nvPr/>
        </p:nvSpPr>
        <p:spPr>
          <a:xfrm>
            <a:off x="531959" y="1287158"/>
            <a:ext cx="2774373" cy="257025"/>
          </a:xfrm>
          <a:prstGeom prst="rect">
            <a:avLst/>
          </a:prstGeom>
        </p:spPr>
        <p:txBody>
          <a:bodyPr vert="horz" wrap="none" lIns="0" tIns="0" rIns="0" bIns="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en-US" sz="1400" dirty="0" smtClean="0">
                <a:solidFill>
                  <a:schemeClr val="bg1"/>
                </a:solidFill>
                <a:latin typeface="Avenir Book" panose="02000503020000020003" pitchFamily="2" charset="0"/>
              </a:rPr>
              <a:t>Swimming Lessons/Pool usage</a:t>
            </a:r>
            <a:endParaRPr lang="en-US" sz="1400" dirty="0">
              <a:solidFill>
                <a:schemeClr val="bg1"/>
              </a:solidFill>
              <a:latin typeface="Avenir Book" panose="02000503020000020003" pitchFamily="2" charset="0"/>
            </a:endParaRPr>
          </a:p>
        </p:txBody>
      </p:sp>
      <p:pic>
        <p:nvPicPr>
          <p:cNvPr id="15" name="Picture 14" descr="A picture containing keyboard, computer, man, air&#10;&#10;Description automatically generated">
            <a:extLst>
              <a:ext uri="{FF2B5EF4-FFF2-40B4-BE49-F238E27FC236}">
                <a16:creationId xmlns:a16="http://schemas.microsoft.com/office/drawing/2014/main" id="{66D722ED-2EFE-2048-88EA-99393ED1D93F}"/>
              </a:ext>
            </a:extLst>
          </p:cNvPr>
          <p:cNvPicPr>
            <a:picLocks noChangeAspect="1"/>
          </p:cNvPicPr>
          <p:nvPr/>
        </p:nvPicPr>
        <p:blipFill rotWithShape="1">
          <a:blip r:embed="rId2"/>
          <a:srcRect r="43713" b="35948"/>
          <a:stretch/>
        </p:blipFill>
        <p:spPr>
          <a:xfrm>
            <a:off x="3130794" y="9317447"/>
            <a:ext cx="4255129" cy="1284155"/>
          </a:xfrm>
          <a:prstGeom prst="rect">
            <a:avLst/>
          </a:prstGeom>
        </p:spPr>
      </p:pic>
      <p:sp>
        <p:nvSpPr>
          <p:cNvPr id="3" name="TextBox 2"/>
          <p:cNvSpPr txBox="1"/>
          <p:nvPr/>
        </p:nvSpPr>
        <p:spPr>
          <a:xfrm>
            <a:off x="574554" y="5470100"/>
            <a:ext cx="6018663" cy="4524315"/>
          </a:xfrm>
          <a:prstGeom prst="rect">
            <a:avLst/>
          </a:prstGeom>
          <a:noFill/>
        </p:spPr>
        <p:txBody>
          <a:bodyPr wrap="square" rtlCol="0">
            <a:spAutoFit/>
          </a:bodyPr>
          <a:lstStyle/>
          <a:p>
            <a:r>
              <a:rPr lang="en-GB" dirty="0" smtClean="0"/>
              <a:t>Swimming lessons are run during the school term and during the holiday’s normal lessons do not run.  Please note during the holiday times might change and to speak to reception about schedule.</a:t>
            </a:r>
          </a:p>
          <a:p>
            <a:endParaRPr lang="en-GB" dirty="0"/>
          </a:p>
          <a:p>
            <a:r>
              <a:rPr lang="en-GB" dirty="0" smtClean="0"/>
              <a:t>Swimming lessons Cost £102 members / £128 non-members which covers 12 lessons.</a:t>
            </a:r>
          </a:p>
          <a:p>
            <a:endParaRPr lang="en-GB" dirty="0"/>
          </a:p>
          <a:p>
            <a:r>
              <a:rPr lang="en-GB" dirty="0" smtClean="0"/>
              <a:t>Children's swimming lessons are determined by demand and are subject to change, please contact the reception for latest schedule</a:t>
            </a:r>
          </a:p>
          <a:p>
            <a:endParaRPr lang="en-GB" dirty="0" smtClean="0"/>
          </a:p>
          <a:p>
            <a:r>
              <a:rPr lang="en-GB" dirty="0" smtClean="0"/>
              <a:t>If you have any enquiries about lesson please email</a:t>
            </a:r>
            <a:endParaRPr lang="en-GB" dirty="0"/>
          </a:p>
          <a:p>
            <a:r>
              <a:rPr lang="en-GB" dirty="0" smtClean="0">
                <a:hlinkClick r:id="rId3"/>
              </a:rPr>
              <a:t>Richard.Cleugh@nuffieldhealth.com</a:t>
            </a:r>
            <a:endParaRPr lang="en-GB" dirty="0" smtClean="0"/>
          </a:p>
          <a:p>
            <a:endParaRPr lang="en-GB" dirty="0" smtClean="0"/>
          </a:p>
          <a:p>
            <a:endParaRPr lang="en-GB" dirty="0"/>
          </a:p>
        </p:txBody>
      </p:sp>
      <p:sp>
        <p:nvSpPr>
          <p:cNvPr id="2" name="TextBox 1"/>
          <p:cNvSpPr txBox="1"/>
          <p:nvPr/>
        </p:nvSpPr>
        <p:spPr>
          <a:xfrm>
            <a:off x="4063857" y="406408"/>
            <a:ext cx="3012262" cy="954107"/>
          </a:xfrm>
          <a:prstGeom prst="rect">
            <a:avLst/>
          </a:prstGeom>
          <a:noFill/>
        </p:spPr>
        <p:txBody>
          <a:bodyPr wrap="square" rtlCol="0">
            <a:spAutoFit/>
          </a:bodyPr>
          <a:lstStyle/>
          <a:p>
            <a:r>
              <a:rPr lang="en-GB" sz="1400" b="1" dirty="0"/>
              <a:t>Adult swim times Monday to Friday 6:30am – 9am, 12:30 – 2pm and 8:00pm – 9:30pm Saturday and Sunday 8am – 9am 6:00pm – 7:30pm </a:t>
            </a:r>
            <a:endParaRPr lang="en-GB" sz="1400" dirty="0"/>
          </a:p>
        </p:txBody>
      </p:sp>
    </p:spTree>
    <p:extLst>
      <p:ext uri="{BB962C8B-B14F-4D97-AF65-F5344CB8AC3E}">
        <p14:creationId xmlns:p14="http://schemas.microsoft.com/office/powerpoint/2010/main" val="22404211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8619</TotalTime>
  <Words>754</Words>
  <Application>Microsoft Office PowerPoint</Application>
  <PresentationFormat>Custom</PresentationFormat>
  <Paragraphs>251</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Avenir Book</vt:lpstr>
      <vt:lpstr>Avenir Heavy</vt:lpstr>
      <vt:lpstr>Calibri</vt:lpstr>
      <vt:lpstr>Calibri Light</vt:lpstr>
      <vt:lpstr>Nuffield Health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Chad Tunley</dc:creator>
  <cp:lastModifiedBy>Cleugh, Richard</cp:lastModifiedBy>
  <cp:revision>39</cp:revision>
  <cp:lastPrinted>2019-09-16T16:35:57Z</cp:lastPrinted>
  <dcterms:created xsi:type="dcterms:W3CDTF">2019-09-09T10:36:32Z</dcterms:created>
  <dcterms:modified xsi:type="dcterms:W3CDTF">2022-09-12T13:44:54Z</dcterms:modified>
</cp:coreProperties>
</file>